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2" r:id="rId5"/>
    <p:sldId id="284" r:id="rId6"/>
    <p:sldId id="299" r:id="rId7"/>
    <p:sldId id="292" r:id="rId8"/>
    <p:sldId id="285" r:id="rId9"/>
    <p:sldId id="286" r:id="rId10"/>
    <p:sldId id="288" r:id="rId11"/>
    <p:sldId id="290" r:id="rId12"/>
    <p:sldId id="291" r:id="rId13"/>
    <p:sldId id="301" r:id="rId14"/>
    <p:sldId id="273" r:id="rId15"/>
    <p:sldId id="274" r:id="rId16"/>
    <p:sldId id="296" r:id="rId17"/>
    <p:sldId id="297"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97D"/>
    <a:srgbClr val="F26522"/>
    <a:srgbClr val="010000"/>
    <a:srgbClr val="363738"/>
    <a:srgbClr val="474747"/>
    <a:srgbClr val="34466A"/>
    <a:srgbClr val="EB4E1B"/>
    <a:srgbClr val="46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94603"/>
  </p:normalViewPr>
  <p:slideViewPr>
    <p:cSldViewPr snapToObjects="1">
      <p:cViewPr varScale="1">
        <p:scale>
          <a:sx n="83" d="100"/>
          <a:sy n="83" d="100"/>
        </p:scale>
        <p:origin x="1040" y="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3512-6866-D54C-91D9-90BB1BFE3BC1}"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9D9F7-A4E9-CB4A-A48C-D1A29B16898E}" type="slidenum">
              <a:rPr lang="en-US" smtClean="0"/>
              <a:t>‹#›</a:t>
            </a:fld>
            <a:endParaRPr lang="en-US"/>
          </a:p>
        </p:txBody>
      </p:sp>
    </p:spTree>
    <p:extLst>
      <p:ext uri="{BB962C8B-B14F-4D97-AF65-F5344CB8AC3E}">
        <p14:creationId xmlns:p14="http://schemas.microsoft.com/office/powerpoint/2010/main" val="8060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684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2406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4434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F056F5-50BA-9648-9D15-C83F03C69FDA}" type="slidenum">
              <a:rPr lang="en-US" smtClean="0"/>
              <a:pPr/>
              <a:t>13</a:t>
            </a:fld>
            <a:endParaRPr lang="en-US"/>
          </a:p>
        </p:txBody>
      </p:sp>
    </p:spTree>
    <p:extLst>
      <p:ext uri="{BB962C8B-B14F-4D97-AF65-F5344CB8AC3E}">
        <p14:creationId xmlns:p14="http://schemas.microsoft.com/office/powerpoint/2010/main" val="352162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F056F5-50BA-9648-9D15-C83F03C69FDA}" type="slidenum">
              <a:rPr lang="en-US" smtClean="0"/>
              <a:pPr/>
              <a:t>14</a:t>
            </a:fld>
            <a:endParaRPr lang="en-US"/>
          </a:p>
        </p:txBody>
      </p:sp>
    </p:spTree>
    <p:extLst>
      <p:ext uri="{BB962C8B-B14F-4D97-AF65-F5344CB8AC3E}">
        <p14:creationId xmlns:p14="http://schemas.microsoft.com/office/powerpoint/2010/main" val="380864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5949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5057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2062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5886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4073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5178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0011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173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Academic)">
    <p:spTree>
      <p:nvGrpSpPr>
        <p:cNvPr id="1" name=""/>
        <p:cNvGrpSpPr/>
        <p:nvPr/>
      </p:nvGrpSpPr>
      <p:grpSpPr>
        <a:xfrm>
          <a:off x="0" y="0"/>
          <a:ext cx="0" cy="0"/>
          <a:chOff x="0" y="0"/>
          <a:chExt cx="0" cy="0"/>
        </a:xfrm>
      </p:grpSpPr>
      <p:pic>
        <p:nvPicPr>
          <p:cNvPr id="4" name="Picture 3" descr="Academic Intro Slid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899" y="0"/>
            <a:ext cx="9164899" cy="5162550"/>
          </a:xfrm>
          <a:prstGeom prst="rect">
            <a:avLst/>
          </a:prstGeom>
        </p:spPr>
      </p:pic>
      <p:sp>
        <p:nvSpPr>
          <p:cNvPr id="2" name="Title 1"/>
          <p:cNvSpPr>
            <a:spLocks noGrp="1"/>
          </p:cNvSpPr>
          <p:nvPr>
            <p:ph type="ctrTitle" hasCustomPrompt="1"/>
          </p:nvPr>
        </p:nvSpPr>
        <p:spPr>
          <a:xfrm>
            <a:off x="228600" y="1276350"/>
            <a:ext cx="5257800" cy="492919"/>
          </a:xfrm>
        </p:spPr>
        <p:txBody>
          <a:bodyPr>
            <a:noAutofit/>
          </a:bodyPr>
          <a:lstStyle>
            <a:lvl1pPr algn="l">
              <a:defRPr sz="2600">
                <a:solidFill>
                  <a:srgbClr val="F26522"/>
                </a:solidFill>
              </a:defRPr>
            </a:lvl1pPr>
          </a:lstStyle>
          <a:p>
            <a:r>
              <a:rPr lang="en-US" dirty="0"/>
              <a:t>CLICK TO EDIT MASTER TITLE</a:t>
            </a:r>
          </a:p>
        </p:txBody>
      </p:sp>
      <p:sp>
        <p:nvSpPr>
          <p:cNvPr id="3" name="Subtitle 2"/>
          <p:cNvSpPr>
            <a:spLocks noGrp="1"/>
          </p:cNvSpPr>
          <p:nvPr>
            <p:ph type="subTitle" idx="1" hasCustomPrompt="1"/>
          </p:nvPr>
        </p:nvSpPr>
        <p:spPr>
          <a:xfrm>
            <a:off x="228600" y="1809750"/>
            <a:ext cx="5257800" cy="457200"/>
          </a:xfrm>
        </p:spPr>
        <p:txBody>
          <a:bodyPr>
            <a:noAutofit/>
          </a:bodyPr>
          <a:lstStyle>
            <a:lvl1pPr marL="0" indent="0" algn="l">
              <a:buNone/>
              <a:defRPr sz="2400">
                <a:solidFill>
                  <a:srgbClr val="445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grpSp>
        <p:nvGrpSpPr>
          <p:cNvPr id="13" name="Group 12"/>
          <p:cNvGrpSpPr/>
          <p:nvPr userDrawn="1"/>
        </p:nvGrpSpPr>
        <p:grpSpPr>
          <a:xfrm>
            <a:off x="7676811" y="4889380"/>
            <a:ext cx="1074442" cy="222763"/>
            <a:chOff x="1147859" y="1393979"/>
            <a:chExt cx="4646773" cy="963406"/>
          </a:xfrm>
        </p:grpSpPr>
        <p:sp>
          <p:nvSpPr>
            <p:cNvPr id="16" name="Freeform 11"/>
            <p:cNvSpPr>
              <a:spLocks noChangeArrowheads="1"/>
            </p:cNvSpPr>
            <p:nvPr userDrawn="1"/>
          </p:nvSpPr>
          <p:spPr bwMode="auto">
            <a:xfrm>
              <a:off x="1564278" y="1678425"/>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7" name="Freeform 12"/>
            <p:cNvSpPr>
              <a:spLocks noChangeArrowheads="1"/>
            </p:cNvSpPr>
            <p:nvPr userDrawn="1"/>
          </p:nvSpPr>
          <p:spPr bwMode="auto">
            <a:xfrm>
              <a:off x="1564278" y="1530774"/>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8" name="Freeform 13"/>
            <p:cNvSpPr>
              <a:spLocks noChangeArrowheads="1"/>
            </p:cNvSpPr>
            <p:nvPr userDrawn="1"/>
          </p:nvSpPr>
          <p:spPr bwMode="auto">
            <a:xfrm>
              <a:off x="1352031" y="1678425"/>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9" name="Freeform 14"/>
            <p:cNvSpPr>
              <a:spLocks noChangeArrowheads="1"/>
            </p:cNvSpPr>
            <p:nvPr userDrawn="1"/>
          </p:nvSpPr>
          <p:spPr bwMode="auto">
            <a:xfrm>
              <a:off x="1352031"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20" name="Freeform 15"/>
            <p:cNvSpPr>
              <a:spLocks noChangeArrowheads="1"/>
            </p:cNvSpPr>
            <p:nvPr userDrawn="1"/>
          </p:nvSpPr>
          <p:spPr bwMode="auto">
            <a:xfrm>
              <a:off x="1147859" y="1678425"/>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21" name="Freeform 16"/>
            <p:cNvSpPr>
              <a:spLocks noChangeArrowheads="1"/>
            </p:cNvSpPr>
            <p:nvPr userDrawn="1"/>
          </p:nvSpPr>
          <p:spPr bwMode="auto">
            <a:xfrm>
              <a:off x="1147859"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99125" y="1393979"/>
              <a:ext cx="3895507" cy="963406"/>
            </a:xfrm>
            <a:prstGeom prst="rect">
              <a:avLst/>
            </a:prstGeom>
          </p:spPr>
        </p:pic>
      </p:grpSp>
      <p:sp>
        <p:nvSpPr>
          <p:cNvPr id="24" name="TextBox 23"/>
          <p:cNvSpPr txBox="1"/>
          <p:nvPr userDrawn="1"/>
        </p:nvSpPr>
        <p:spPr>
          <a:xfrm>
            <a:off x="31551" y="4896699"/>
            <a:ext cx="1111449" cy="215444"/>
          </a:xfrm>
          <a:prstGeom prst="rect">
            <a:avLst/>
          </a:prstGeom>
          <a:noFill/>
        </p:spPr>
        <p:txBody>
          <a:bodyPr wrap="square" rtlCol="0">
            <a:spAutoFit/>
          </a:bodyPr>
          <a:lstStyle/>
          <a:p>
            <a:r>
              <a:rPr lang="en-US" sz="800" b="0" dirty="0">
                <a:solidFill>
                  <a:schemeClr val="bg1"/>
                </a:solidFill>
                <a:latin typeface="Helvetica"/>
                <a:cs typeface="Helvetica"/>
              </a:rPr>
              <a:t>CONFIDENTIAL</a:t>
            </a:r>
          </a:p>
        </p:txBody>
      </p:sp>
      <p:sp>
        <p:nvSpPr>
          <p:cNvPr id="25" name="TextBox 24"/>
          <p:cNvSpPr txBox="1"/>
          <p:nvPr userDrawn="1"/>
        </p:nvSpPr>
        <p:spPr>
          <a:xfrm>
            <a:off x="5060751" y="4896699"/>
            <a:ext cx="2102049" cy="215444"/>
          </a:xfrm>
          <a:prstGeom prst="rect">
            <a:avLst/>
          </a:prstGeom>
          <a:noFill/>
        </p:spPr>
        <p:txBody>
          <a:bodyPr wrap="square" rtlCol="0">
            <a:spAutoFit/>
          </a:bodyPr>
          <a:lstStyle/>
          <a:p>
            <a:r>
              <a:rPr lang="en-US" sz="800" b="0" dirty="0">
                <a:solidFill>
                  <a:schemeClr val="bg1"/>
                </a:solidFill>
                <a:latin typeface="Helvetica"/>
                <a:cs typeface="Helvetica"/>
              </a:rPr>
              <a:t>Your</a:t>
            </a:r>
            <a:r>
              <a:rPr lang="en-US" sz="800" b="0" baseline="0" dirty="0">
                <a:solidFill>
                  <a:schemeClr val="bg1"/>
                </a:solidFill>
                <a:latin typeface="Helvetica"/>
                <a:cs typeface="Helvetica"/>
              </a:rPr>
              <a:t> Partner for Library Success</a:t>
            </a:r>
            <a:endParaRPr lang="en-US" sz="800" b="0" dirty="0">
              <a:solidFill>
                <a:schemeClr val="bg1"/>
              </a:solidFill>
              <a:latin typeface="Helvetica"/>
              <a:cs typeface="Helvetic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blic)">
    <p:spTree>
      <p:nvGrpSpPr>
        <p:cNvPr id="1" name=""/>
        <p:cNvGrpSpPr/>
        <p:nvPr/>
      </p:nvGrpSpPr>
      <p:grpSpPr>
        <a:xfrm>
          <a:off x="0" y="0"/>
          <a:ext cx="0" cy="0"/>
          <a:chOff x="0" y="0"/>
          <a:chExt cx="0" cy="0"/>
        </a:xfrm>
      </p:grpSpPr>
      <p:pic>
        <p:nvPicPr>
          <p:cNvPr id="2" name="Picture 1" descr="Public Intro Slid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899" y="0"/>
            <a:ext cx="9164899" cy="5162550"/>
          </a:xfrm>
          <a:prstGeom prst="rect">
            <a:avLst/>
          </a:prstGeom>
        </p:spPr>
      </p:pic>
      <p:grpSp>
        <p:nvGrpSpPr>
          <p:cNvPr id="11" name="Group 10"/>
          <p:cNvGrpSpPr/>
          <p:nvPr userDrawn="1"/>
        </p:nvGrpSpPr>
        <p:grpSpPr>
          <a:xfrm>
            <a:off x="7676811" y="4889380"/>
            <a:ext cx="1074442" cy="222763"/>
            <a:chOff x="1147859" y="1393979"/>
            <a:chExt cx="4646773" cy="963406"/>
          </a:xfrm>
        </p:grpSpPr>
        <p:sp>
          <p:nvSpPr>
            <p:cNvPr id="12" name="Freeform 11"/>
            <p:cNvSpPr>
              <a:spLocks noChangeArrowheads="1"/>
            </p:cNvSpPr>
            <p:nvPr userDrawn="1"/>
          </p:nvSpPr>
          <p:spPr bwMode="auto">
            <a:xfrm>
              <a:off x="1564278" y="1678425"/>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3" name="Freeform 12"/>
            <p:cNvSpPr>
              <a:spLocks noChangeArrowheads="1"/>
            </p:cNvSpPr>
            <p:nvPr userDrawn="1"/>
          </p:nvSpPr>
          <p:spPr bwMode="auto">
            <a:xfrm>
              <a:off x="1564278" y="1530774"/>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4" name="Freeform 13"/>
            <p:cNvSpPr>
              <a:spLocks noChangeArrowheads="1"/>
            </p:cNvSpPr>
            <p:nvPr userDrawn="1"/>
          </p:nvSpPr>
          <p:spPr bwMode="auto">
            <a:xfrm>
              <a:off x="1352031" y="1678425"/>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5" name="Freeform 14"/>
            <p:cNvSpPr>
              <a:spLocks noChangeArrowheads="1"/>
            </p:cNvSpPr>
            <p:nvPr userDrawn="1"/>
          </p:nvSpPr>
          <p:spPr bwMode="auto">
            <a:xfrm>
              <a:off x="1352031"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6" name="Freeform 15"/>
            <p:cNvSpPr>
              <a:spLocks noChangeArrowheads="1"/>
            </p:cNvSpPr>
            <p:nvPr userDrawn="1"/>
          </p:nvSpPr>
          <p:spPr bwMode="auto">
            <a:xfrm>
              <a:off x="1147859" y="1678425"/>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7" name="Freeform 16"/>
            <p:cNvSpPr>
              <a:spLocks noChangeArrowheads="1"/>
            </p:cNvSpPr>
            <p:nvPr userDrawn="1"/>
          </p:nvSpPr>
          <p:spPr bwMode="auto">
            <a:xfrm>
              <a:off x="1147859"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99125" y="1393979"/>
              <a:ext cx="3895507" cy="963406"/>
            </a:xfrm>
            <a:prstGeom prst="rect">
              <a:avLst/>
            </a:prstGeom>
          </p:spPr>
        </p:pic>
      </p:grpSp>
      <p:sp>
        <p:nvSpPr>
          <p:cNvPr id="22" name="TextBox 21"/>
          <p:cNvSpPr txBox="1"/>
          <p:nvPr userDrawn="1"/>
        </p:nvSpPr>
        <p:spPr>
          <a:xfrm>
            <a:off x="31551" y="4896699"/>
            <a:ext cx="1111449" cy="215444"/>
          </a:xfrm>
          <a:prstGeom prst="rect">
            <a:avLst/>
          </a:prstGeom>
          <a:noFill/>
        </p:spPr>
        <p:txBody>
          <a:bodyPr wrap="square" rtlCol="0">
            <a:spAutoFit/>
          </a:bodyPr>
          <a:lstStyle/>
          <a:p>
            <a:r>
              <a:rPr lang="en-US" sz="800" b="0" dirty="0">
                <a:solidFill>
                  <a:schemeClr val="bg1"/>
                </a:solidFill>
                <a:latin typeface="Helvetica"/>
                <a:cs typeface="Helvetica"/>
              </a:rPr>
              <a:t>CONFIDENTIAL</a:t>
            </a:r>
          </a:p>
        </p:txBody>
      </p:sp>
      <p:sp>
        <p:nvSpPr>
          <p:cNvPr id="23" name="TextBox 22"/>
          <p:cNvSpPr txBox="1"/>
          <p:nvPr userDrawn="1"/>
        </p:nvSpPr>
        <p:spPr>
          <a:xfrm>
            <a:off x="5060751" y="4896699"/>
            <a:ext cx="2102049" cy="215444"/>
          </a:xfrm>
          <a:prstGeom prst="rect">
            <a:avLst/>
          </a:prstGeom>
          <a:noFill/>
        </p:spPr>
        <p:txBody>
          <a:bodyPr wrap="square" rtlCol="0">
            <a:spAutoFit/>
          </a:bodyPr>
          <a:lstStyle/>
          <a:p>
            <a:r>
              <a:rPr lang="en-US" sz="800" b="0" dirty="0">
                <a:solidFill>
                  <a:schemeClr val="bg1"/>
                </a:solidFill>
                <a:latin typeface="Helvetica"/>
                <a:cs typeface="Helvetica"/>
              </a:rPr>
              <a:t>Your</a:t>
            </a:r>
            <a:r>
              <a:rPr lang="en-US" sz="800" b="0" baseline="0" dirty="0">
                <a:solidFill>
                  <a:schemeClr val="bg1"/>
                </a:solidFill>
                <a:latin typeface="Helvetica"/>
                <a:cs typeface="Helvetica"/>
              </a:rPr>
              <a:t> Partner for Library Success</a:t>
            </a:r>
            <a:endParaRPr lang="en-US" sz="800" b="0" dirty="0">
              <a:solidFill>
                <a:schemeClr val="bg1"/>
              </a:solidFill>
              <a:latin typeface="Helvetica"/>
              <a:cs typeface="Helvetica"/>
            </a:endParaRPr>
          </a:p>
        </p:txBody>
      </p:sp>
      <p:sp>
        <p:nvSpPr>
          <p:cNvPr id="21" name="Title 1"/>
          <p:cNvSpPr>
            <a:spLocks noGrp="1"/>
          </p:cNvSpPr>
          <p:nvPr>
            <p:ph type="ctrTitle" hasCustomPrompt="1"/>
          </p:nvPr>
        </p:nvSpPr>
        <p:spPr>
          <a:xfrm>
            <a:off x="228600" y="1276350"/>
            <a:ext cx="5257800" cy="492919"/>
          </a:xfrm>
        </p:spPr>
        <p:txBody>
          <a:bodyPr>
            <a:noAutofit/>
          </a:bodyPr>
          <a:lstStyle>
            <a:lvl1pPr algn="l">
              <a:defRPr sz="2600">
                <a:solidFill>
                  <a:srgbClr val="F26522"/>
                </a:solidFill>
              </a:defRPr>
            </a:lvl1pPr>
          </a:lstStyle>
          <a:p>
            <a:r>
              <a:rPr lang="en-US" dirty="0"/>
              <a:t>CLICK TO EDIT MASTER TITLE</a:t>
            </a:r>
          </a:p>
        </p:txBody>
      </p:sp>
      <p:sp>
        <p:nvSpPr>
          <p:cNvPr id="24" name="Subtitle 2"/>
          <p:cNvSpPr>
            <a:spLocks noGrp="1"/>
          </p:cNvSpPr>
          <p:nvPr>
            <p:ph type="subTitle" idx="1" hasCustomPrompt="1"/>
          </p:nvPr>
        </p:nvSpPr>
        <p:spPr>
          <a:xfrm>
            <a:off x="228600" y="1809750"/>
            <a:ext cx="5257800" cy="457200"/>
          </a:xfrm>
        </p:spPr>
        <p:txBody>
          <a:bodyPr>
            <a:noAutofit/>
          </a:bodyPr>
          <a:lstStyle>
            <a:lvl1pPr marL="0" indent="0" algn="l">
              <a:buNone/>
              <a:defRPr sz="2400">
                <a:solidFill>
                  <a:srgbClr val="445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eneric)">
    <p:spTree>
      <p:nvGrpSpPr>
        <p:cNvPr id="1" name=""/>
        <p:cNvGrpSpPr/>
        <p:nvPr/>
      </p:nvGrpSpPr>
      <p:grpSpPr>
        <a:xfrm>
          <a:off x="0" y="0"/>
          <a:ext cx="0" cy="0"/>
          <a:chOff x="0" y="0"/>
          <a:chExt cx="0" cy="0"/>
        </a:xfrm>
      </p:grpSpPr>
      <p:pic>
        <p:nvPicPr>
          <p:cNvPr id="2" name="Picture 1" descr="Generic Intro Slid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899" y="0"/>
            <a:ext cx="9164899" cy="5162550"/>
          </a:xfrm>
          <a:prstGeom prst="rect">
            <a:avLst/>
          </a:prstGeom>
        </p:spPr>
      </p:pic>
      <p:grpSp>
        <p:nvGrpSpPr>
          <p:cNvPr id="13" name="Group 12"/>
          <p:cNvGrpSpPr/>
          <p:nvPr userDrawn="1"/>
        </p:nvGrpSpPr>
        <p:grpSpPr>
          <a:xfrm>
            <a:off x="7676811" y="4889380"/>
            <a:ext cx="1074442" cy="222763"/>
            <a:chOff x="1147859" y="1393979"/>
            <a:chExt cx="4646773" cy="963406"/>
          </a:xfrm>
        </p:grpSpPr>
        <p:sp>
          <p:nvSpPr>
            <p:cNvPr id="14" name="Freeform 11"/>
            <p:cNvSpPr>
              <a:spLocks noChangeArrowheads="1"/>
            </p:cNvSpPr>
            <p:nvPr userDrawn="1"/>
          </p:nvSpPr>
          <p:spPr bwMode="auto">
            <a:xfrm>
              <a:off x="1564278" y="1678425"/>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5" name="Freeform 12"/>
            <p:cNvSpPr>
              <a:spLocks noChangeArrowheads="1"/>
            </p:cNvSpPr>
            <p:nvPr userDrawn="1"/>
          </p:nvSpPr>
          <p:spPr bwMode="auto">
            <a:xfrm>
              <a:off x="1564278" y="1530774"/>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6" name="Freeform 13"/>
            <p:cNvSpPr>
              <a:spLocks noChangeArrowheads="1"/>
            </p:cNvSpPr>
            <p:nvPr userDrawn="1"/>
          </p:nvSpPr>
          <p:spPr bwMode="auto">
            <a:xfrm>
              <a:off x="1352031" y="1678425"/>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7" name="Freeform 14"/>
            <p:cNvSpPr>
              <a:spLocks noChangeArrowheads="1"/>
            </p:cNvSpPr>
            <p:nvPr userDrawn="1"/>
          </p:nvSpPr>
          <p:spPr bwMode="auto">
            <a:xfrm>
              <a:off x="1352031"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8" name="Freeform 15"/>
            <p:cNvSpPr>
              <a:spLocks noChangeArrowheads="1"/>
            </p:cNvSpPr>
            <p:nvPr userDrawn="1"/>
          </p:nvSpPr>
          <p:spPr bwMode="auto">
            <a:xfrm>
              <a:off x="1147859" y="1678425"/>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9" name="Freeform 16"/>
            <p:cNvSpPr>
              <a:spLocks noChangeArrowheads="1"/>
            </p:cNvSpPr>
            <p:nvPr userDrawn="1"/>
          </p:nvSpPr>
          <p:spPr bwMode="auto">
            <a:xfrm>
              <a:off x="1147859"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99125" y="1393979"/>
              <a:ext cx="3895507" cy="963406"/>
            </a:xfrm>
            <a:prstGeom prst="rect">
              <a:avLst/>
            </a:prstGeom>
          </p:spPr>
        </p:pic>
      </p:grpSp>
      <p:sp>
        <p:nvSpPr>
          <p:cNvPr id="24" name="TextBox 23"/>
          <p:cNvSpPr txBox="1"/>
          <p:nvPr userDrawn="1"/>
        </p:nvSpPr>
        <p:spPr>
          <a:xfrm>
            <a:off x="31551" y="4896699"/>
            <a:ext cx="1111449" cy="215444"/>
          </a:xfrm>
          <a:prstGeom prst="rect">
            <a:avLst/>
          </a:prstGeom>
          <a:noFill/>
        </p:spPr>
        <p:txBody>
          <a:bodyPr wrap="square" rtlCol="0">
            <a:spAutoFit/>
          </a:bodyPr>
          <a:lstStyle/>
          <a:p>
            <a:r>
              <a:rPr lang="en-US" sz="800" b="0" dirty="0">
                <a:solidFill>
                  <a:schemeClr val="bg1"/>
                </a:solidFill>
                <a:latin typeface="Helvetica"/>
                <a:cs typeface="Helvetica"/>
              </a:rPr>
              <a:t>CONFIDENTIAL</a:t>
            </a:r>
          </a:p>
        </p:txBody>
      </p:sp>
      <p:sp>
        <p:nvSpPr>
          <p:cNvPr id="25" name="TextBox 24"/>
          <p:cNvSpPr txBox="1"/>
          <p:nvPr userDrawn="1"/>
        </p:nvSpPr>
        <p:spPr>
          <a:xfrm>
            <a:off x="5060751" y="4896699"/>
            <a:ext cx="2102049" cy="215444"/>
          </a:xfrm>
          <a:prstGeom prst="rect">
            <a:avLst/>
          </a:prstGeom>
          <a:noFill/>
        </p:spPr>
        <p:txBody>
          <a:bodyPr wrap="square" rtlCol="0">
            <a:spAutoFit/>
          </a:bodyPr>
          <a:lstStyle/>
          <a:p>
            <a:r>
              <a:rPr lang="en-US" sz="800" b="0" dirty="0">
                <a:solidFill>
                  <a:schemeClr val="bg1"/>
                </a:solidFill>
                <a:latin typeface="Helvetica"/>
                <a:cs typeface="Helvetica"/>
              </a:rPr>
              <a:t>Your</a:t>
            </a:r>
            <a:r>
              <a:rPr lang="en-US" sz="800" b="0" baseline="0" dirty="0">
                <a:solidFill>
                  <a:schemeClr val="bg1"/>
                </a:solidFill>
                <a:latin typeface="Helvetica"/>
                <a:cs typeface="Helvetica"/>
              </a:rPr>
              <a:t> Partner for Library Success</a:t>
            </a:r>
            <a:endParaRPr lang="en-US" sz="800" b="0" dirty="0">
              <a:solidFill>
                <a:schemeClr val="bg1"/>
              </a:solidFill>
              <a:latin typeface="Helvetica"/>
              <a:cs typeface="Helvetica"/>
            </a:endParaRPr>
          </a:p>
        </p:txBody>
      </p:sp>
      <p:sp>
        <p:nvSpPr>
          <p:cNvPr id="23" name="Title 1"/>
          <p:cNvSpPr>
            <a:spLocks noGrp="1"/>
          </p:cNvSpPr>
          <p:nvPr>
            <p:ph type="ctrTitle" hasCustomPrompt="1"/>
          </p:nvPr>
        </p:nvSpPr>
        <p:spPr>
          <a:xfrm>
            <a:off x="228600" y="1276350"/>
            <a:ext cx="5257800" cy="492919"/>
          </a:xfrm>
        </p:spPr>
        <p:txBody>
          <a:bodyPr>
            <a:noAutofit/>
          </a:bodyPr>
          <a:lstStyle>
            <a:lvl1pPr algn="l">
              <a:defRPr sz="2600">
                <a:solidFill>
                  <a:srgbClr val="F26522"/>
                </a:solidFill>
              </a:defRPr>
            </a:lvl1pPr>
          </a:lstStyle>
          <a:p>
            <a:r>
              <a:rPr lang="en-US" dirty="0"/>
              <a:t>CLICK TO EDIT MASTER TITLE</a:t>
            </a:r>
          </a:p>
        </p:txBody>
      </p:sp>
      <p:sp>
        <p:nvSpPr>
          <p:cNvPr id="26" name="Subtitle 2"/>
          <p:cNvSpPr>
            <a:spLocks noGrp="1"/>
          </p:cNvSpPr>
          <p:nvPr>
            <p:ph type="subTitle" idx="1" hasCustomPrompt="1"/>
          </p:nvPr>
        </p:nvSpPr>
        <p:spPr>
          <a:xfrm>
            <a:off x="228600" y="1809750"/>
            <a:ext cx="5257800" cy="457200"/>
          </a:xfrm>
        </p:spPr>
        <p:txBody>
          <a:bodyPr>
            <a:noAutofit/>
          </a:bodyPr>
          <a:lstStyle>
            <a:lvl1pPr marL="0" indent="0" algn="l">
              <a:buNone/>
              <a:defRPr sz="2400">
                <a:solidFill>
                  <a:srgbClr val="445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19150"/>
            <a:ext cx="8839200" cy="3775473"/>
          </a:xfrm>
        </p:spPr>
        <p:txBody>
          <a:bodyPr/>
          <a:lstStyle>
            <a:lvl1pPr>
              <a:defRPr>
                <a:solidFill>
                  <a:srgbClr val="44597D"/>
                </a:solidFill>
              </a:defRPr>
            </a:lvl1pPr>
            <a:lvl2pPr>
              <a:defRPr>
                <a:solidFill>
                  <a:srgbClr val="44597D"/>
                </a:solidFill>
              </a:defRPr>
            </a:lvl2pPr>
            <a:lvl3pPr>
              <a:defRPr>
                <a:solidFill>
                  <a:srgbClr val="44597D"/>
                </a:solidFill>
              </a:defRPr>
            </a:lvl3pPr>
            <a:lvl4pPr>
              <a:defRPr>
                <a:solidFill>
                  <a:srgbClr val="44597D"/>
                </a:solidFill>
              </a:defRPr>
            </a:lvl4pPr>
            <a:lvl5pPr>
              <a:defRPr>
                <a:solidFill>
                  <a:srgbClr val="44597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hasCustomPrompt="1"/>
          </p:nvPr>
        </p:nvSpPr>
        <p:spPr>
          <a:xfrm>
            <a:off x="152400" y="133350"/>
            <a:ext cx="8839200" cy="536971"/>
          </a:xfrm>
          <a:prstGeom prst="rect">
            <a:avLst/>
          </a:prstGeom>
        </p:spPr>
        <p:txBody>
          <a:bodyPr vert="horz" lIns="91440" tIns="45720" rIns="91440" bIns="45720" rtlCol="0" anchor="ctr">
            <a:noAutofit/>
          </a:bodyPr>
          <a:lstStyle>
            <a:lvl1pPr algn="ctr">
              <a:defRPr sz="30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572000" y="819150"/>
            <a:ext cx="4419600" cy="3775076"/>
          </a:xfrm>
        </p:spPr>
        <p:txBody>
          <a:bodyPr/>
          <a:lstStyle>
            <a:lvl1pPr>
              <a:defRPr>
                <a:solidFill>
                  <a:srgbClr val="44597D"/>
                </a:solidFill>
              </a:defRPr>
            </a:lvl1pPr>
          </a:lstStyle>
          <a:p>
            <a:r>
              <a:rPr lang="en-US"/>
              <a:t>Click icon to add picture</a:t>
            </a:r>
            <a:endParaRPr lang="en-US" dirty="0"/>
          </a:p>
        </p:txBody>
      </p:sp>
      <p:sp>
        <p:nvSpPr>
          <p:cNvPr id="15" name="Text Placeholder 14"/>
          <p:cNvSpPr>
            <a:spLocks noGrp="1"/>
          </p:cNvSpPr>
          <p:nvPr>
            <p:ph type="body" sz="quarter" idx="11"/>
          </p:nvPr>
        </p:nvSpPr>
        <p:spPr>
          <a:xfrm>
            <a:off x="152400" y="819150"/>
            <a:ext cx="4343400" cy="3775076"/>
          </a:xfrm>
        </p:spPr>
        <p:txBody>
          <a:bodyPr/>
          <a:lstStyle>
            <a:lvl1pPr>
              <a:defRPr>
                <a:solidFill>
                  <a:srgbClr val="44597D"/>
                </a:solidFill>
              </a:defRPr>
            </a:lvl1pPr>
            <a:lvl2pPr>
              <a:defRPr>
                <a:solidFill>
                  <a:srgbClr val="44597D"/>
                </a:solidFill>
              </a:defRPr>
            </a:lvl2pPr>
            <a:lvl3pPr>
              <a:defRPr>
                <a:solidFill>
                  <a:srgbClr val="44597D"/>
                </a:solidFill>
              </a:defRPr>
            </a:lvl3pPr>
            <a:lvl4pPr>
              <a:defRPr>
                <a:solidFill>
                  <a:srgbClr val="44597D"/>
                </a:solidFill>
              </a:defRPr>
            </a:lvl4pPr>
            <a:lvl5pPr>
              <a:defRPr>
                <a:solidFill>
                  <a:srgbClr val="44597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hasCustomPrompt="1"/>
          </p:nvPr>
        </p:nvSpPr>
        <p:spPr>
          <a:xfrm>
            <a:off x="152400" y="133350"/>
            <a:ext cx="8839200" cy="536971"/>
          </a:xfrm>
          <a:prstGeom prst="rect">
            <a:avLst/>
          </a:prstGeom>
        </p:spPr>
        <p:txBody>
          <a:bodyPr vert="horz" lIns="91440" tIns="45720" rIns="91440" bIns="45720" rtlCol="0" anchor="ctr">
            <a:noAutofit/>
          </a:bodyPr>
          <a:lstStyle>
            <a:lvl1pPr algn="ctr">
              <a:defRPr sz="30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52400" y="133350"/>
            <a:ext cx="8839200" cy="536971"/>
          </a:xfrm>
          <a:prstGeom prst="rect">
            <a:avLst/>
          </a:prstGeom>
        </p:spPr>
        <p:txBody>
          <a:bodyPr vert="horz" wrap="square" lIns="91440" tIns="45720" rIns="91440" bIns="45720" rtlCol="0" anchor="ctr">
            <a:normAutofit/>
          </a:bodyPr>
          <a:lstStyle>
            <a:lvl1pPr algn="ctr">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Title">
    <p:spTree>
      <p:nvGrpSpPr>
        <p:cNvPr id="1" name=""/>
        <p:cNvGrpSpPr/>
        <p:nvPr/>
      </p:nvGrpSpPr>
      <p:grpSpPr>
        <a:xfrm>
          <a:off x="0" y="0"/>
          <a:ext cx="0" cy="0"/>
          <a:chOff x="0" y="0"/>
          <a:chExt cx="0" cy="0"/>
        </a:xfrm>
      </p:grpSpPr>
      <p:pic>
        <p:nvPicPr>
          <p:cNvPr id="3" name="Picture 2" descr="Thankyou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9" y="0"/>
            <a:ext cx="9164899" cy="5162550"/>
          </a:xfrm>
          <a:prstGeom prst="rect">
            <a:avLst/>
          </a:prstGeom>
        </p:spPr>
      </p:pic>
      <p:grpSp>
        <p:nvGrpSpPr>
          <p:cNvPr id="12" name="Group 11"/>
          <p:cNvGrpSpPr/>
          <p:nvPr userDrawn="1"/>
        </p:nvGrpSpPr>
        <p:grpSpPr>
          <a:xfrm>
            <a:off x="7676811" y="4889380"/>
            <a:ext cx="1074442" cy="222763"/>
            <a:chOff x="1147859" y="1393979"/>
            <a:chExt cx="4646773" cy="963406"/>
          </a:xfrm>
        </p:grpSpPr>
        <p:sp>
          <p:nvSpPr>
            <p:cNvPr id="13" name="Freeform 11"/>
            <p:cNvSpPr>
              <a:spLocks noChangeArrowheads="1"/>
            </p:cNvSpPr>
            <p:nvPr userDrawn="1"/>
          </p:nvSpPr>
          <p:spPr bwMode="auto">
            <a:xfrm>
              <a:off x="1564278" y="1678425"/>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4" name="Freeform 12"/>
            <p:cNvSpPr>
              <a:spLocks noChangeArrowheads="1"/>
            </p:cNvSpPr>
            <p:nvPr userDrawn="1"/>
          </p:nvSpPr>
          <p:spPr bwMode="auto">
            <a:xfrm>
              <a:off x="1564278" y="1530774"/>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5" name="Freeform 13"/>
            <p:cNvSpPr>
              <a:spLocks noChangeArrowheads="1"/>
            </p:cNvSpPr>
            <p:nvPr userDrawn="1"/>
          </p:nvSpPr>
          <p:spPr bwMode="auto">
            <a:xfrm>
              <a:off x="1352031" y="1678425"/>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6" name="Freeform 14"/>
            <p:cNvSpPr>
              <a:spLocks noChangeArrowheads="1"/>
            </p:cNvSpPr>
            <p:nvPr userDrawn="1"/>
          </p:nvSpPr>
          <p:spPr bwMode="auto">
            <a:xfrm>
              <a:off x="1352031"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7" name="Freeform 15"/>
            <p:cNvSpPr>
              <a:spLocks noChangeArrowheads="1"/>
            </p:cNvSpPr>
            <p:nvPr userDrawn="1"/>
          </p:nvSpPr>
          <p:spPr bwMode="auto">
            <a:xfrm>
              <a:off x="1147859" y="1678425"/>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8" name="Freeform 16"/>
            <p:cNvSpPr>
              <a:spLocks noChangeArrowheads="1"/>
            </p:cNvSpPr>
            <p:nvPr userDrawn="1"/>
          </p:nvSpPr>
          <p:spPr bwMode="auto">
            <a:xfrm>
              <a:off x="1147859"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99125" y="1393979"/>
              <a:ext cx="3895507" cy="963406"/>
            </a:xfrm>
            <a:prstGeom prst="rect">
              <a:avLst/>
            </a:prstGeom>
          </p:spPr>
        </p:pic>
      </p:grpSp>
      <p:sp>
        <p:nvSpPr>
          <p:cNvPr id="23" name="TextBox 22"/>
          <p:cNvSpPr txBox="1"/>
          <p:nvPr userDrawn="1"/>
        </p:nvSpPr>
        <p:spPr>
          <a:xfrm>
            <a:off x="7061957" y="2409600"/>
            <a:ext cx="1853443" cy="292388"/>
          </a:xfrm>
          <a:prstGeom prst="rect">
            <a:avLst/>
          </a:prstGeom>
          <a:noFill/>
        </p:spPr>
        <p:txBody>
          <a:bodyPr wrap="square" rtlCol="0">
            <a:spAutoFit/>
          </a:bodyPr>
          <a:lstStyle/>
          <a:p>
            <a:pPr algn="ctr"/>
            <a:r>
              <a:rPr lang="en-US" sz="1300" b="0" i="0" dirty="0">
                <a:solidFill>
                  <a:srgbClr val="FFFFFF"/>
                </a:solidFill>
                <a:latin typeface="Arial"/>
                <a:cs typeface="Arial"/>
              </a:rPr>
              <a:t>The Library is </a:t>
            </a:r>
          </a:p>
        </p:txBody>
      </p:sp>
      <p:sp>
        <p:nvSpPr>
          <p:cNvPr id="24" name="TextBox 23"/>
          <p:cNvSpPr txBox="1"/>
          <p:nvPr userDrawn="1"/>
        </p:nvSpPr>
        <p:spPr>
          <a:xfrm>
            <a:off x="7050197" y="2566541"/>
            <a:ext cx="1853443" cy="507831"/>
          </a:xfrm>
          <a:prstGeom prst="rect">
            <a:avLst/>
          </a:prstGeom>
          <a:noFill/>
        </p:spPr>
        <p:txBody>
          <a:bodyPr wrap="square" rtlCol="0">
            <a:spAutoFit/>
          </a:bodyPr>
          <a:lstStyle/>
          <a:p>
            <a:pPr algn="ctr"/>
            <a:r>
              <a:rPr lang="en-US" sz="2700" b="0" i="0" dirty="0">
                <a:solidFill>
                  <a:srgbClr val="FFFFFF"/>
                </a:solidFill>
                <a:effectLst>
                  <a:reflection blurRad="6350" stA="35000" endA="50" endPos="70000" dir="5400000" sy="-100000" algn="bl" rotWithShape="0"/>
                </a:effectLst>
                <a:latin typeface="Arial Black"/>
                <a:cs typeface="Arial Black"/>
              </a:rPr>
              <a:t>OPEN</a:t>
            </a:r>
          </a:p>
        </p:txBody>
      </p:sp>
      <p:pic>
        <p:nvPicPr>
          <p:cNvPr id="25" name="Picture 24" descr="iii.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53200" y="1504950"/>
            <a:ext cx="713232" cy="713232"/>
          </a:xfrm>
          <a:prstGeom prst="rect">
            <a:avLst/>
          </a:prstGeom>
          <a:effectLst>
            <a:outerShdw blurRad="50800" dist="38100" dir="2700000" algn="tl" rotWithShape="0">
              <a:prstClr val="black">
                <a:alpha val="40000"/>
              </a:prstClr>
            </a:outerShdw>
          </a:effectLst>
        </p:spPr>
      </p:pic>
      <p:sp>
        <p:nvSpPr>
          <p:cNvPr id="27" name="TextBox 26"/>
          <p:cNvSpPr txBox="1"/>
          <p:nvPr userDrawn="1"/>
        </p:nvSpPr>
        <p:spPr>
          <a:xfrm>
            <a:off x="31551" y="4896699"/>
            <a:ext cx="1111449" cy="215444"/>
          </a:xfrm>
          <a:prstGeom prst="rect">
            <a:avLst/>
          </a:prstGeom>
          <a:noFill/>
        </p:spPr>
        <p:txBody>
          <a:bodyPr wrap="square" rtlCol="0">
            <a:spAutoFit/>
          </a:bodyPr>
          <a:lstStyle/>
          <a:p>
            <a:r>
              <a:rPr lang="en-US" sz="800" b="0" dirty="0">
                <a:solidFill>
                  <a:schemeClr val="bg1"/>
                </a:solidFill>
                <a:latin typeface="Helvetica"/>
                <a:cs typeface="Helvetica"/>
              </a:rPr>
              <a:t>CONFIDENTIAL</a:t>
            </a:r>
          </a:p>
        </p:txBody>
      </p:sp>
      <p:sp>
        <p:nvSpPr>
          <p:cNvPr id="28" name="TextBox 27"/>
          <p:cNvSpPr txBox="1"/>
          <p:nvPr userDrawn="1"/>
        </p:nvSpPr>
        <p:spPr>
          <a:xfrm>
            <a:off x="5060751" y="4896699"/>
            <a:ext cx="2102049" cy="215444"/>
          </a:xfrm>
          <a:prstGeom prst="rect">
            <a:avLst/>
          </a:prstGeom>
          <a:noFill/>
        </p:spPr>
        <p:txBody>
          <a:bodyPr wrap="square" rtlCol="0">
            <a:spAutoFit/>
          </a:bodyPr>
          <a:lstStyle/>
          <a:p>
            <a:r>
              <a:rPr lang="en-US" sz="800" b="0" dirty="0">
                <a:solidFill>
                  <a:schemeClr val="bg1"/>
                </a:solidFill>
                <a:latin typeface="Helvetica"/>
                <a:cs typeface="Helvetica"/>
              </a:rPr>
              <a:t>Your</a:t>
            </a:r>
            <a:r>
              <a:rPr lang="en-US" sz="800" b="0" baseline="0" dirty="0">
                <a:solidFill>
                  <a:schemeClr val="bg1"/>
                </a:solidFill>
                <a:latin typeface="Helvetica"/>
                <a:cs typeface="Helvetica"/>
              </a:rPr>
              <a:t> Partner for Library Success</a:t>
            </a:r>
            <a:endParaRPr lang="en-US" sz="800" b="0" dirty="0">
              <a:solidFill>
                <a:schemeClr val="bg1"/>
              </a:solidFill>
              <a:latin typeface="Helvetica"/>
              <a:cs typeface="Helvetica"/>
            </a:endParaRPr>
          </a:p>
        </p:txBody>
      </p:sp>
      <p:sp>
        <p:nvSpPr>
          <p:cNvPr id="22" name="Title 1"/>
          <p:cNvSpPr>
            <a:spLocks noGrp="1"/>
          </p:cNvSpPr>
          <p:nvPr>
            <p:ph type="ctrTitle" hasCustomPrompt="1"/>
          </p:nvPr>
        </p:nvSpPr>
        <p:spPr>
          <a:xfrm>
            <a:off x="228600" y="3409950"/>
            <a:ext cx="5257800" cy="492919"/>
          </a:xfrm>
        </p:spPr>
        <p:txBody>
          <a:bodyPr>
            <a:noAutofit/>
          </a:bodyPr>
          <a:lstStyle>
            <a:lvl1pPr algn="l">
              <a:defRPr sz="2600">
                <a:solidFill>
                  <a:srgbClr val="F26522"/>
                </a:solidFill>
              </a:defRPr>
            </a:lvl1pPr>
          </a:lstStyle>
          <a:p>
            <a:r>
              <a:rPr lang="en-US" dirty="0"/>
              <a:t>CLICK TO EDIT MASTER TITLE</a:t>
            </a:r>
          </a:p>
        </p:txBody>
      </p:sp>
      <p:sp>
        <p:nvSpPr>
          <p:cNvPr id="26" name="Subtitle 2"/>
          <p:cNvSpPr>
            <a:spLocks noGrp="1"/>
          </p:cNvSpPr>
          <p:nvPr>
            <p:ph type="subTitle" idx="1" hasCustomPrompt="1"/>
          </p:nvPr>
        </p:nvSpPr>
        <p:spPr>
          <a:xfrm>
            <a:off x="228600" y="3943350"/>
            <a:ext cx="5257800" cy="457200"/>
          </a:xfrm>
        </p:spPr>
        <p:txBody>
          <a:bodyPr>
            <a:noAutofit/>
          </a:bodyPr>
          <a:lstStyle>
            <a:lvl1pPr marL="0" indent="0" algn="l">
              <a:buNone/>
              <a:defRPr sz="2400">
                <a:solidFill>
                  <a:srgbClr val="445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4E7B6-6D84-B84C-A865-AF1CD80CA45A}" type="datetimeFigureOut">
              <a:rPr lang="en-US" smtClean="0"/>
              <a:pPr/>
              <a:t>8/11/2022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D1A078-F192-234F-BF4E-26999567883C}" type="slidenum">
              <a:rPr lang="en-US" smtClean="0"/>
              <a:pPr/>
              <a:t>‹#›</a:t>
            </a:fld>
            <a:endParaRPr lang="en-US"/>
          </a:p>
        </p:txBody>
      </p:sp>
    </p:spTree>
    <p:extLst>
      <p:ext uri="{BB962C8B-B14F-4D97-AF65-F5344CB8AC3E}">
        <p14:creationId xmlns:p14="http://schemas.microsoft.com/office/powerpoint/2010/main" val="85953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Content Slide.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20899" y="0"/>
            <a:ext cx="9164899" cy="5162550"/>
          </a:xfrm>
          <a:prstGeom prst="rect">
            <a:avLst/>
          </a:prstGeom>
        </p:spPr>
      </p:pic>
      <p:sp>
        <p:nvSpPr>
          <p:cNvPr id="2" name="Title Placeholder 1"/>
          <p:cNvSpPr>
            <a:spLocks noGrp="1"/>
          </p:cNvSpPr>
          <p:nvPr>
            <p:ph type="title"/>
          </p:nvPr>
        </p:nvSpPr>
        <p:spPr>
          <a:xfrm>
            <a:off x="152400" y="133350"/>
            <a:ext cx="8839200" cy="53697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19150"/>
            <a:ext cx="8839200" cy="381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31551" y="4896699"/>
            <a:ext cx="1111449" cy="215444"/>
          </a:xfrm>
          <a:prstGeom prst="rect">
            <a:avLst/>
          </a:prstGeom>
          <a:noFill/>
        </p:spPr>
        <p:txBody>
          <a:bodyPr wrap="square" rtlCol="0">
            <a:spAutoFit/>
          </a:bodyPr>
          <a:lstStyle/>
          <a:p>
            <a:r>
              <a:rPr lang="en-US" sz="800" b="0" dirty="0">
                <a:solidFill>
                  <a:schemeClr val="bg1"/>
                </a:solidFill>
                <a:latin typeface="Helvetica"/>
                <a:cs typeface="Helvetica"/>
              </a:rPr>
              <a:t>CONFIDENTIAL</a:t>
            </a:r>
          </a:p>
        </p:txBody>
      </p:sp>
      <p:sp>
        <p:nvSpPr>
          <p:cNvPr id="11" name="TextBox 10"/>
          <p:cNvSpPr txBox="1"/>
          <p:nvPr userDrawn="1"/>
        </p:nvSpPr>
        <p:spPr>
          <a:xfrm>
            <a:off x="5060751" y="4896699"/>
            <a:ext cx="2102049" cy="215444"/>
          </a:xfrm>
          <a:prstGeom prst="rect">
            <a:avLst/>
          </a:prstGeom>
          <a:noFill/>
        </p:spPr>
        <p:txBody>
          <a:bodyPr wrap="square" rtlCol="0">
            <a:spAutoFit/>
          </a:bodyPr>
          <a:lstStyle/>
          <a:p>
            <a:r>
              <a:rPr lang="en-US" sz="800" b="0" dirty="0">
                <a:solidFill>
                  <a:schemeClr val="bg1"/>
                </a:solidFill>
                <a:latin typeface="Helvetica"/>
                <a:cs typeface="Helvetica"/>
              </a:rPr>
              <a:t>Your</a:t>
            </a:r>
            <a:r>
              <a:rPr lang="en-US" sz="800" b="0" baseline="0" dirty="0">
                <a:solidFill>
                  <a:schemeClr val="bg1"/>
                </a:solidFill>
                <a:latin typeface="Helvetica"/>
                <a:cs typeface="Helvetica"/>
              </a:rPr>
              <a:t> Partner for Library Success</a:t>
            </a:r>
            <a:endParaRPr lang="en-US" sz="800" b="0" dirty="0">
              <a:solidFill>
                <a:schemeClr val="bg1"/>
              </a:solidFill>
              <a:latin typeface="Helvetica"/>
              <a:cs typeface="Helvetica"/>
            </a:endParaRPr>
          </a:p>
        </p:txBody>
      </p:sp>
      <p:grpSp>
        <p:nvGrpSpPr>
          <p:cNvPr id="12" name="Group 11"/>
          <p:cNvGrpSpPr/>
          <p:nvPr userDrawn="1"/>
        </p:nvGrpSpPr>
        <p:grpSpPr>
          <a:xfrm>
            <a:off x="7676811" y="4889380"/>
            <a:ext cx="1074442" cy="222763"/>
            <a:chOff x="1147859" y="1393979"/>
            <a:chExt cx="4646773" cy="963406"/>
          </a:xfrm>
        </p:grpSpPr>
        <p:sp>
          <p:nvSpPr>
            <p:cNvPr id="13" name="Freeform 11"/>
            <p:cNvSpPr>
              <a:spLocks noChangeArrowheads="1"/>
            </p:cNvSpPr>
            <p:nvPr userDrawn="1"/>
          </p:nvSpPr>
          <p:spPr bwMode="auto">
            <a:xfrm>
              <a:off x="1564278" y="1678425"/>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4" name="Freeform 12"/>
            <p:cNvSpPr>
              <a:spLocks noChangeArrowheads="1"/>
            </p:cNvSpPr>
            <p:nvPr userDrawn="1"/>
          </p:nvSpPr>
          <p:spPr bwMode="auto">
            <a:xfrm>
              <a:off x="1564278" y="1530774"/>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5" name="Freeform 13"/>
            <p:cNvSpPr>
              <a:spLocks noChangeArrowheads="1"/>
            </p:cNvSpPr>
            <p:nvPr userDrawn="1"/>
          </p:nvSpPr>
          <p:spPr bwMode="auto">
            <a:xfrm>
              <a:off x="1352031" y="1678425"/>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6" name="Freeform 14"/>
            <p:cNvSpPr>
              <a:spLocks noChangeArrowheads="1"/>
            </p:cNvSpPr>
            <p:nvPr userDrawn="1"/>
          </p:nvSpPr>
          <p:spPr bwMode="auto">
            <a:xfrm>
              <a:off x="1352031"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7" name="Freeform 15"/>
            <p:cNvSpPr>
              <a:spLocks noChangeArrowheads="1"/>
            </p:cNvSpPr>
            <p:nvPr userDrawn="1"/>
          </p:nvSpPr>
          <p:spPr bwMode="auto">
            <a:xfrm>
              <a:off x="1147859" y="1678425"/>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8" name="Freeform 16"/>
            <p:cNvSpPr>
              <a:spLocks noChangeArrowheads="1"/>
            </p:cNvSpPr>
            <p:nvPr userDrawn="1"/>
          </p:nvSpPr>
          <p:spPr bwMode="auto">
            <a:xfrm>
              <a:off x="1147859" y="1530774"/>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pic>
          <p:nvPicPr>
            <p:cNvPr id="19" name="Picture 1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899125" y="1393979"/>
              <a:ext cx="3895507" cy="963406"/>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5" r:id="rId8"/>
    <p:sldLayoutId id="2147483657" r:id="rId9"/>
  </p:sldLayoutIdLst>
  <p:txStyles>
    <p:titleStyle>
      <a:lvl1pPr algn="ctr" defTabSz="457200" rtl="0" eaLnBrk="1" latinLnBrk="0" hangingPunct="1">
        <a:spcBef>
          <a:spcPct val="0"/>
        </a:spcBef>
        <a:buNone/>
        <a:defRPr sz="3000" b="1" kern="1200">
          <a:solidFill>
            <a:srgbClr val="F26522"/>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400" b="0" i="0" kern="1200">
          <a:solidFill>
            <a:srgbClr val="44597D"/>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rgbClr val="44597D"/>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rgbClr val="44597D"/>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rgbClr val="44597D"/>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rgbClr val="44597D"/>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Polaris LEAP Offline Circulation</a:t>
            </a:r>
          </a:p>
        </p:txBody>
      </p:sp>
      <p:sp>
        <p:nvSpPr>
          <p:cNvPr id="3" name="Subtitle 2"/>
          <p:cNvSpPr>
            <a:spLocks noGrp="1"/>
          </p:cNvSpPr>
          <p:nvPr>
            <p:ph type="subTitle" idx="1"/>
          </p:nvPr>
        </p:nvSpPr>
        <p:spPr/>
        <p:txBody>
          <a:bodyPr/>
          <a:lstStyle/>
          <a:p>
            <a:r>
              <a:rPr lang="en-US" dirty="0"/>
              <a:t>Training</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4734" y="286790"/>
            <a:ext cx="6773465" cy="447996"/>
          </a:xfrm>
        </p:spPr>
        <p:txBody>
          <a:bodyPr/>
          <a:lstStyle/>
          <a:p>
            <a:r>
              <a:rPr lang="en-US" sz="2100" dirty="0"/>
              <a:t>LEAP Offline Circulation—check out</a:t>
            </a:r>
            <a:br>
              <a:rPr lang="en-US" sz="2100" dirty="0"/>
            </a:br>
            <a:endParaRPr lang="en-US" sz="2100" dirty="0"/>
          </a:p>
        </p:txBody>
      </p:sp>
      <p:sp>
        <p:nvSpPr>
          <p:cNvPr id="6" name="Subtitle 5"/>
          <p:cNvSpPr>
            <a:spLocks noGrp="1"/>
          </p:cNvSpPr>
          <p:nvPr>
            <p:ph type="body" idx="1"/>
          </p:nvPr>
        </p:nvSpPr>
        <p:spPr>
          <a:xfrm>
            <a:off x="628410" y="2419350"/>
            <a:ext cx="6260690" cy="2292769"/>
          </a:xfrm>
          <a:effectLst>
            <a:glow rad="127000">
              <a:schemeClr val="bg1"/>
            </a:glow>
          </a:effectLst>
        </p:spPr>
        <p:txBody>
          <a:bodyPr tIns="0">
            <a:noAutofit/>
          </a:bodyPr>
          <a:lstStyle/>
          <a:p>
            <a:pPr marL="257175" indent="-257175">
              <a:buFont typeface="Arial" panose="020B0604020202020204" pitchFamily="34" charset="0"/>
              <a:buChar char="•"/>
            </a:pPr>
            <a:r>
              <a:rPr lang="en-US" sz="1650" dirty="0">
                <a:solidFill>
                  <a:schemeClr val="tx1"/>
                </a:solidFill>
              </a:rPr>
              <a:t>Scan the patron’s barcode</a:t>
            </a:r>
          </a:p>
          <a:p>
            <a:pPr marL="600075" lvl="1" indent="-257175">
              <a:buFont typeface="Arial" panose="020B0604020202020204" pitchFamily="34" charset="0"/>
              <a:buChar char="•"/>
            </a:pPr>
            <a:r>
              <a:rPr lang="en-US" dirty="0">
                <a:solidFill>
                  <a:schemeClr val="tx1"/>
                </a:solidFill>
              </a:rPr>
              <a:t>Note: No additional</a:t>
            </a:r>
            <a:r>
              <a:rPr lang="en-US" dirty="0">
                <a:solidFill>
                  <a:srgbClr val="FF0000"/>
                </a:solidFill>
              </a:rPr>
              <a:t> </a:t>
            </a:r>
            <a:r>
              <a:rPr lang="en-US" dirty="0">
                <a:solidFill>
                  <a:schemeClr val="tx1"/>
                </a:solidFill>
              </a:rPr>
              <a:t>patron data will be stored locally</a:t>
            </a:r>
          </a:p>
          <a:p>
            <a:pPr marL="257175" indent="-257175">
              <a:buFont typeface="Arial" panose="020B0604020202020204" pitchFamily="34" charset="0"/>
              <a:buChar char="•"/>
            </a:pPr>
            <a:r>
              <a:rPr lang="en-US" sz="1650" dirty="0">
                <a:solidFill>
                  <a:schemeClr val="tx1"/>
                </a:solidFill>
                <a:effectLst>
                  <a:glow rad="127000">
                    <a:schemeClr val="bg1"/>
                  </a:glow>
                </a:effectLst>
              </a:rPr>
              <a:t>As item barcodes are scanned in, only the barcode can be seen and the due date is calculated per a default set in SA</a:t>
            </a:r>
          </a:p>
          <a:p>
            <a:pPr marL="257175" indent="-257175">
              <a:buFont typeface="Arial" panose="020B0604020202020204" pitchFamily="34" charset="0"/>
              <a:buChar char="•"/>
            </a:pPr>
            <a:r>
              <a:rPr lang="en-US" sz="1650" dirty="0">
                <a:solidFill>
                  <a:schemeClr val="tx1"/>
                </a:solidFill>
                <a:effectLst>
                  <a:glow rad="127000">
                    <a:schemeClr val="bg1"/>
                  </a:glow>
                </a:effectLst>
              </a:rPr>
              <a:t>After scanning all items, hit the complete button to finished the checkout and print receipt.</a:t>
            </a:r>
          </a:p>
          <a:p>
            <a:pPr marL="257175" indent="-257175">
              <a:buFont typeface="Arial" panose="020B0604020202020204" pitchFamily="34" charset="0"/>
              <a:buChar char="•"/>
            </a:pPr>
            <a:r>
              <a:rPr lang="en-US" sz="1650" dirty="0">
                <a:solidFill>
                  <a:schemeClr val="tx1"/>
                </a:solidFill>
                <a:effectLst>
                  <a:glow rad="127000">
                    <a:schemeClr val="bg1"/>
                  </a:glow>
                </a:effectLst>
              </a:rPr>
              <a:t>This will clear everything so you can start with the next patron</a:t>
            </a:r>
          </a:p>
        </p:txBody>
      </p:sp>
      <p:pic>
        <p:nvPicPr>
          <p:cNvPr id="2" name="Picture 1">
            <a:extLst>
              <a:ext uri="{FF2B5EF4-FFF2-40B4-BE49-F238E27FC236}">
                <a16:creationId xmlns:a16="http://schemas.microsoft.com/office/drawing/2014/main" id="{28D06DB2-D6D2-C840-9383-AEA3958EE5E0}"/>
              </a:ext>
            </a:extLst>
          </p:cNvPr>
          <p:cNvPicPr>
            <a:picLocks noChangeAspect="1"/>
          </p:cNvPicPr>
          <p:nvPr/>
        </p:nvPicPr>
        <p:blipFill>
          <a:blip r:embed="rId3"/>
          <a:stretch>
            <a:fillRect/>
          </a:stretch>
        </p:blipFill>
        <p:spPr>
          <a:xfrm>
            <a:off x="2055650" y="672572"/>
            <a:ext cx="5032700" cy="1917832"/>
          </a:xfrm>
          <a:prstGeom prst="rect">
            <a:avLst/>
          </a:prstGeom>
        </p:spPr>
      </p:pic>
    </p:spTree>
    <p:extLst>
      <p:ext uri="{BB962C8B-B14F-4D97-AF65-F5344CB8AC3E}">
        <p14:creationId xmlns:p14="http://schemas.microsoft.com/office/powerpoint/2010/main" val="90065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6200" y="712808"/>
            <a:ext cx="6629400" cy="1703455"/>
          </a:xfrm>
          <a:prstGeom prst="rect">
            <a:avLst/>
          </a:prstGeom>
        </p:spPr>
      </p:pic>
      <p:sp>
        <p:nvSpPr>
          <p:cNvPr id="7" name="Title 6"/>
          <p:cNvSpPr>
            <a:spLocks noGrp="1"/>
          </p:cNvSpPr>
          <p:nvPr>
            <p:ph type="title"/>
          </p:nvPr>
        </p:nvSpPr>
        <p:spPr>
          <a:xfrm>
            <a:off x="1684734" y="286790"/>
            <a:ext cx="6773465" cy="447996"/>
          </a:xfrm>
        </p:spPr>
        <p:txBody>
          <a:bodyPr/>
          <a:lstStyle/>
          <a:p>
            <a:r>
              <a:rPr lang="en-US" sz="2100" dirty="0"/>
              <a:t>LEAP Offline Circulation—check out</a:t>
            </a:r>
            <a:br>
              <a:rPr lang="en-US" sz="2100" dirty="0"/>
            </a:br>
            <a:endParaRPr lang="en-US" sz="2100" dirty="0"/>
          </a:p>
        </p:txBody>
      </p:sp>
      <p:sp>
        <p:nvSpPr>
          <p:cNvPr id="6" name="Subtitle 5"/>
          <p:cNvSpPr>
            <a:spLocks noGrp="1"/>
          </p:cNvSpPr>
          <p:nvPr>
            <p:ph type="body" idx="1"/>
          </p:nvPr>
        </p:nvSpPr>
        <p:spPr>
          <a:xfrm>
            <a:off x="444910" y="1747044"/>
            <a:ext cx="6260690" cy="1960388"/>
          </a:xfrm>
          <a:effectLst>
            <a:glow rad="127000">
              <a:schemeClr val="bg1"/>
            </a:glow>
          </a:effectLst>
        </p:spPr>
        <p:txBody>
          <a:bodyPr tIns="0">
            <a:noAutofit/>
          </a:bodyPr>
          <a:lstStyle/>
          <a:p>
            <a:pPr marL="257175" indent="-257175">
              <a:buFont typeface="Arial" panose="020B0604020202020204" pitchFamily="34" charset="0"/>
              <a:buChar char="•"/>
            </a:pPr>
            <a:r>
              <a:rPr lang="en-US" sz="1650" dirty="0">
                <a:solidFill>
                  <a:schemeClr val="tx1"/>
                </a:solidFill>
                <a:effectLst>
                  <a:glow rad="127000">
                    <a:schemeClr val="bg1"/>
                  </a:glow>
                </a:effectLst>
              </a:rPr>
              <a:t>If a different due date is needed, you can use the Special Loan button to set a different date </a:t>
            </a:r>
            <a:r>
              <a:rPr lang="en-US" sz="1650" b="1" u="sng" dirty="0">
                <a:solidFill>
                  <a:schemeClr val="tx1"/>
                </a:solidFill>
                <a:effectLst>
                  <a:glow rad="127000">
                    <a:schemeClr val="bg1"/>
                  </a:glow>
                </a:effectLst>
              </a:rPr>
              <a:t>prior</a:t>
            </a:r>
            <a:r>
              <a:rPr lang="en-US" sz="1650" dirty="0">
                <a:solidFill>
                  <a:schemeClr val="tx1"/>
                </a:solidFill>
                <a:effectLst>
                  <a:glow rad="127000">
                    <a:schemeClr val="bg1"/>
                  </a:glow>
                </a:effectLst>
              </a:rPr>
              <a:t> to scanning the item.</a:t>
            </a:r>
          </a:p>
        </p:txBody>
      </p:sp>
      <p:pic>
        <p:nvPicPr>
          <p:cNvPr id="8" name="Picture 7"/>
          <p:cNvPicPr>
            <a:picLocks noChangeAspect="1"/>
          </p:cNvPicPr>
          <p:nvPr/>
        </p:nvPicPr>
        <p:blipFill>
          <a:blip r:embed="rId4"/>
          <a:stretch>
            <a:fillRect/>
          </a:stretch>
        </p:blipFill>
        <p:spPr>
          <a:xfrm>
            <a:off x="5385246" y="1398550"/>
            <a:ext cx="3525535" cy="1522522"/>
          </a:xfrm>
          <a:prstGeom prst="rect">
            <a:avLst/>
          </a:prstGeom>
        </p:spPr>
      </p:pic>
    </p:spTree>
    <p:extLst>
      <p:ext uri="{BB962C8B-B14F-4D97-AF65-F5344CB8AC3E}">
        <p14:creationId xmlns:p14="http://schemas.microsoft.com/office/powerpoint/2010/main" val="37939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4735" y="286790"/>
            <a:ext cx="5829300" cy="447996"/>
          </a:xfrm>
        </p:spPr>
        <p:txBody>
          <a:bodyPr/>
          <a:lstStyle/>
          <a:p>
            <a:r>
              <a:rPr lang="en-US" sz="2100" dirty="0"/>
              <a:t>Offline circulation—check out</a:t>
            </a:r>
            <a:br>
              <a:rPr lang="en-US" sz="2100" dirty="0"/>
            </a:br>
            <a:endParaRPr lang="en-US" sz="2100" dirty="0"/>
          </a:p>
        </p:txBody>
      </p:sp>
      <p:sp>
        <p:nvSpPr>
          <p:cNvPr id="6" name="Subtitle 5"/>
          <p:cNvSpPr>
            <a:spLocks noGrp="1"/>
          </p:cNvSpPr>
          <p:nvPr>
            <p:ph type="body" idx="1"/>
          </p:nvPr>
        </p:nvSpPr>
        <p:spPr>
          <a:xfrm>
            <a:off x="180372" y="2716783"/>
            <a:ext cx="6483496" cy="1824368"/>
          </a:xfrm>
        </p:spPr>
        <p:txBody>
          <a:bodyPr>
            <a:noAutofit/>
          </a:bodyPr>
          <a:lstStyle/>
          <a:p>
            <a:pPr marL="257175" indent="-257175">
              <a:buFont typeface="Arial" panose="020B0604020202020204" pitchFamily="34" charset="0"/>
              <a:buChar char="•"/>
            </a:pPr>
            <a:endParaRPr lang="en-US" sz="1800" dirty="0">
              <a:solidFill>
                <a:schemeClr val="tx1"/>
              </a:solidFill>
            </a:endParaRPr>
          </a:p>
          <a:p>
            <a:pPr marL="257175" indent="-257175">
              <a:buFont typeface="Arial" panose="020B0604020202020204" pitchFamily="34" charset="0"/>
              <a:buChar char="•"/>
            </a:pPr>
            <a:r>
              <a:rPr lang="en-US" sz="1200" dirty="0">
                <a:solidFill>
                  <a:schemeClr val="tx1"/>
                </a:solidFill>
              </a:rPr>
              <a:t>Offline transactions are stored in the local storage of the user's browser until the user chooses to send them to the server for processing or to delete them.</a:t>
            </a:r>
          </a:p>
          <a:p>
            <a:pPr marL="257175" indent="-257175">
              <a:buFont typeface="Arial" panose="020B0604020202020204" pitchFamily="34" charset="0"/>
              <a:buChar char="•"/>
            </a:pPr>
            <a:r>
              <a:rPr lang="en-US" sz="1200" dirty="0">
                <a:solidFill>
                  <a:schemeClr val="tx1"/>
                </a:solidFill>
              </a:rPr>
              <a:t>As you work in Leap offline, you will see your transaction count increment with each check out. The Transactions badge will keep you informed of your progress.</a:t>
            </a:r>
          </a:p>
          <a:p>
            <a:pPr marL="257175" indent="-257175">
              <a:buFont typeface="Arial" panose="020B0604020202020204" pitchFamily="34" charset="0"/>
              <a:buChar char="•"/>
            </a:pPr>
            <a:r>
              <a:rPr lang="en-US" sz="1200" dirty="0">
                <a:solidFill>
                  <a:schemeClr val="tx1"/>
                </a:solidFill>
              </a:rPr>
              <a:t>Selecting the Transactions badge opens a dialog showing all the offline transaction files you have generated, with an option to delete them. Deleting files cannot be undone.</a:t>
            </a:r>
          </a:p>
          <a:p>
            <a:pPr marL="257175" indent="-257175">
              <a:buFont typeface="Arial" panose="020B0604020202020204" pitchFamily="34" charset="0"/>
              <a:buChar char="•"/>
            </a:pPr>
            <a:r>
              <a:rPr lang="en-US" sz="1200" dirty="0">
                <a:solidFill>
                  <a:schemeClr val="tx1"/>
                </a:solidFill>
              </a:rPr>
              <a:t>Staff will not see patron or item blocks, or any patron data</a:t>
            </a:r>
          </a:p>
        </p:txBody>
      </p:sp>
      <p:pic>
        <p:nvPicPr>
          <p:cNvPr id="8" name="Picture 7"/>
          <p:cNvPicPr>
            <a:picLocks noChangeAspect="1"/>
          </p:cNvPicPr>
          <p:nvPr/>
        </p:nvPicPr>
        <p:blipFill>
          <a:blip r:embed="rId3"/>
          <a:stretch>
            <a:fillRect/>
          </a:stretch>
        </p:blipFill>
        <p:spPr>
          <a:xfrm>
            <a:off x="152400" y="734786"/>
            <a:ext cx="5963565" cy="1632777"/>
          </a:xfrm>
          <a:prstGeom prst="rect">
            <a:avLst/>
          </a:prstGeom>
        </p:spPr>
      </p:pic>
      <p:pic>
        <p:nvPicPr>
          <p:cNvPr id="9" name="Picture 8"/>
          <p:cNvPicPr>
            <a:picLocks noChangeAspect="1"/>
          </p:cNvPicPr>
          <p:nvPr/>
        </p:nvPicPr>
        <p:blipFill>
          <a:blip r:embed="rId4"/>
          <a:stretch>
            <a:fillRect/>
          </a:stretch>
        </p:blipFill>
        <p:spPr>
          <a:xfrm>
            <a:off x="6050581" y="909960"/>
            <a:ext cx="2804052" cy="2078042"/>
          </a:xfrm>
          <a:prstGeom prst="rect">
            <a:avLst/>
          </a:prstGeom>
        </p:spPr>
      </p:pic>
    </p:spTree>
    <p:extLst>
      <p:ext uri="{BB962C8B-B14F-4D97-AF65-F5344CB8AC3E}">
        <p14:creationId xmlns:p14="http://schemas.microsoft.com/office/powerpoint/2010/main" val="253675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3905"/>
            <a:ext cx="5257800" cy="536971"/>
          </a:xfrm>
        </p:spPr>
        <p:txBody>
          <a:bodyPr>
            <a:normAutofit/>
          </a:bodyPr>
          <a:lstStyle/>
          <a:p>
            <a:pPr algn="l"/>
            <a:r>
              <a:rPr lang="en-US" sz="2100" dirty="0"/>
              <a:t>UPLOADING OFFLINE TRANSACTIONS</a:t>
            </a:r>
          </a:p>
        </p:txBody>
      </p:sp>
      <p:sp>
        <p:nvSpPr>
          <p:cNvPr id="3" name="Content Placeholder 2"/>
          <p:cNvSpPr>
            <a:spLocks noGrp="1"/>
          </p:cNvSpPr>
          <p:nvPr>
            <p:ph idx="1"/>
          </p:nvPr>
        </p:nvSpPr>
        <p:spPr>
          <a:xfrm>
            <a:off x="533400" y="1023484"/>
            <a:ext cx="7848600" cy="1776866"/>
          </a:xfrm>
        </p:spPr>
        <p:txBody>
          <a:bodyPr>
            <a:noAutofit/>
          </a:bodyPr>
          <a:lstStyle/>
          <a:p>
            <a:pPr marL="0" indent="0">
              <a:buNone/>
            </a:pPr>
            <a:r>
              <a:rPr lang="en-US" sz="1800" dirty="0">
                <a:solidFill>
                  <a:schemeClr val="accent1">
                    <a:lumMod val="75000"/>
                  </a:schemeClr>
                </a:solidFill>
              </a:rPr>
              <a:t>When connection to your server has been restored,</a:t>
            </a:r>
          </a:p>
          <a:p>
            <a:pPr marL="0" indent="0">
              <a:buNone/>
            </a:pPr>
            <a:r>
              <a:rPr lang="en-US" sz="1800" dirty="0">
                <a:solidFill>
                  <a:schemeClr val="accent1">
                    <a:lumMod val="75000"/>
                  </a:schemeClr>
                </a:solidFill>
              </a:rPr>
              <a:t>Login to LEAP </a:t>
            </a:r>
          </a:p>
          <a:p>
            <a:pPr marL="0" indent="0">
              <a:buNone/>
            </a:pPr>
            <a:r>
              <a:rPr lang="en-US" sz="1800" dirty="0">
                <a:solidFill>
                  <a:schemeClr val="accent1">
                    <a:lumMod val="75000"/>
                  </a:schemeClr>
                </a:solidFill>
              </a:rPr>
              <a:t>If you have unprocessed offline transactions when you log into Leap, you will see the following message:</a:t>
            </a:r>
            <a:endParaRPr lang="en-US" sz="1800" dirty="0">
              <a:solidFill>
                <a:srgbClr val="000000"/>
              </a:solidFill>
            </a:endParaRPr>
          </a:p>
        </p:txBody>
      </p:sp>
      <p:pic>
        <p:nvPicPr>
          <p:cNvPr id="4" name="Picture 3"/>
          <p:cNvPicPr>
            <a:picLocks noChangeAspect="1"/>
          </p:cNvPicPr>
          <p:nvPr/>
        </p:nvPicPr>
        <p:blipFill>
          <a:blip r:embed="rId3"/>
          <a:stretch>
            <a:fillRect/>
          </a:stretch>
        </p:blipFill>
        <p:spPr>
          <a:xfrm>
            <a:off x="3124200" y="2400350"/>
            <a:ext cx="4257143" cy="800000"/>
          </a:xfrm>
          <a:prstGeom prst="rect">
            <a:avLst/>
          </a:prstGeom>
        </p:spPr>
      </p:pic>
    </p:spTree>
    <p:extLst>
      <p:ext uri="{BB962C8B-B14F-4D97-AF65-F5344CB8AC3E}">
        <p14:creationId xmlns:p14="http://schemas.microsoft.com/office/powerpoint/2010/main" val="92533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19" y="-70698"/>
            <a:ext cx="6477000" cy="536971"/>
          </a:xfrm>
        </p:spPr>
        <p:txBody>
          <a:bodyPr>
            <a:normAutofit/>
          </a:bodyPr>
          <a:lstStyle/>
          <a:p>
            <a:r>
              <a:rPr lang="en-US" sz="2100" dirty="0"/>
              <a:t>TRANSACTION FILES</a:t>
            </a:r>
          </a:p>
        </p:txBody>
      </p:sp>
      <p:sp>
        <p:nvSpPr>
          <p:cNvPr id="4" name="Rectangle 3"/>
          <p:cNvSpPr/>
          <p:nvPr/>
        </p:nvSpPr>
        <p:spPr>
          <a:xfrm>
            <a:off x="304800" y="377161"/>
            <a:ext cx="5410200" cy="4031873"/>
          </a:xfrm>
          <a:prstGeom prst="rect">
            <a:avLst/>
          </a:prstGeom>
        </p:spPr>
        <p:txBody>
          <a:bodyPr wrap="square">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The user profile is set to the Warning icon. Select the icon to access options to process the offline transactions.</a:t>
            </a:r>
          </a:p>
          <a:p>
            <a:pPr marL="285750" indent="-285750">
              <a:buFont typeface="Arial" panose="020B0604020202020204" pitchFamily="34" charset="0"/>
              <a:buChar char="•"/>
            </a:pPr>
            <a:endParaRPr lang="en-US"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The Send Offline Files to Server option sends all unprocessed offline transactions to the server for processing. All transactions sent to the server will be processed and uploaded using the Automatic Offline Upload process.</a:t>
            </a:r>
          </a:p>
          <a:p>
            <a:pPr marL="285750" indent="-285750">
              <a:buFont typeface="Arial" panose="020B0604020202020204" pitchFamily="34" charset="0"/>
              <a:buChar char="•"/>
            </a:pPr>
            <a:endParaRPr lang="en-US"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The Delete My Offline Files options deletes all unprocessed offline transactions from the browser. The deleted transactions cannot be recovered.</a:t>
            </a:r>
          </a:p>
          <a:p>
            <a:pPr marL="285750" indent="-285750">
              <a:buFont typeface="Arial" panose="020B0604020202020204" pitchFamily="34" charset="0"/>
              <a:buChar char="•"/>
            </a:pPr>
            <a:endParaRPr lang="en-US"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After selecting Send Offline Files to Server, LEAP displays a status pop-up.</a:t>
            </a:r>
          </a:p>
        </p:txBody>
      </p:sp>
      <p:pic>
        <p:nvPicPr>
          <p:cNvPr id="6" name="Picture 5"/>
          <p:cNvPicPr>
            <a:picLocks noChangeAspect="1"/>
          </p:cNvPicPr>
          <p:nvPr/>
        </p:nvPicPr>
        <p:blipFill>
          <a:blip r:embed="rId3"/>
          <a:stretch>
            <a:fillRect/>
          </a:stretch>
        </p:blipFill>
        <p:spPr>
          <a:xfrm>
            <a:off x="6172200" y="697857"/>
            <a:ext cx="2219048" cy="2666667"/>
          </a:xfrm>
          <a:prstGeom prst="rect">
            <a:avLst/>
          </a:prstGeom>
        </p:spPr>
      </p:pic>
      <p:pic>
        <p:nvPicPr>
          <p:cNvPr id="7" name="Picture 6"/>
          <p:cNvPicPr>
            <a:picLocks noChangeAspect="1"/>
          </p:cNvPicPr>
          <p:nvPr/>
        </p:nvPicPr>
        <p:blipFill>
          <a:blip r:embed="rId4"/>
          <a:stretch>
            <a:fillRect/>
          </a:stretch>
        </p:blipFill>
        <p:spPr>
          <a:xfrm>
            <a:off x="3857915" y="4147129"/>
            <a:ext cx="4533333" cy="523810"/>
          </a:xfrm>
          <a:prstGeom prst="rect">
            <a:avLst/>
          </a:prstGeom>
        </p:spPr>
      </p:pic>
    </p:spTree>
    <p:extLst>
      <p:ext uri="{BB962C8B-B14F-4D97-AF65-F5344CB8AC3E}">
        <p14:creationId xmlns:p14="http://schemas.microsoft.com/office/powerpoint/2010/main" val="36539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722" y="286790"/>
            <a:ext cx="8377078" cy="471200"/>
          </a:xfrm>
        </p:spPr>
        <p:txBody>
          <a:bodyPr/>
          <a:lstStyle/>
          <a:p>
            <a:r>
              <a:rPr lang="en-US" sz="2100" dirty="0" err="1"/>
              <a:t>InstallING</a:t>
            </a:r>
            <a:r>
              <a:rPr lang="en-US" sz="2100" dirty="0"/>
              <a:t> leap offline</a:t>
            </a:r>
            <a:br>
              <a:rPr lang="en-US" sz="2100" dirty="0"/>
            </a:br>
            <a:endParaRPr lang="en-US" sz="2100" dirty="0"/>
          </a:p>
        </p:txBody>
      </p:sp>
      <p:sp>
        <p:nvSpPr>
          <p:cNvPr id="6" name="Subtitle 5"/>
          <p:cNvSpPr>
            <a:spLocks noGrp="1"/>
          </p:cNvSpPr>
          <p:nvPr>
            <p:ph type="body" idx="1"/>
          </p:nvPr>
        </p:nvSpPr>
        <p:spPr>
          <a:xfrm>
            <a:off x="5105400" y="1123950"/>
            <a:ext cx="3429000" cy="3940642"/>
          </a:xfrm>
        </p:spPr>
        <p:txBody>
          <a:bodyPr anchor="t" anchorCtr="0">
            <a:noAutofit/>
          </a:bodyPr>
          <a:lstStyle/>
          <a:p>
            <a:pPr marL="257175" indent="-257175">
              <a:spcBef>
                <a:spcPts val="0"/>
              </a:spcBef>
              <a:buFont typeface="Arial" panose="020B0604020202020204" pitchFamily="34" charset="0"/>
              <a:buChar char="•"/>
            </a:pPr>
            <a:r>
              <a:rPr lang="en-US" sz="1400" dirty="0">
                <a:solidFill>
                  <a:schemeClr val="tx1"/>
                </a:solidFill>
              </a:rPr>
              <a:t>You must have the Leap Offline permission enabled and use a compatible web browser to install the application (Not compatible with IE)</a:t>
            </a:r>
          </a:p>
          <a:p>
            <a:pPr marL="257175" indent="-257175">
              <a:spcBef>
                <a:spcPts val="0"/>
              </a:spcBef>
              <a:buFont typeface="Arial" panose="020B0604020202020204" pitchFamily="34" charset="0"/>
              <a:buChar char="•"/>
            </a:pPr>
            <a:endParaRPr lang="en-US" sz="1400" dirty="0">
              <a:solidFill>
                <a:schemeClr val="tx1"/>
              </a:solidFill>
            </a:endParaRPr>
          </a:p>
          <a:p>
            <a:pPr marL="257175" indent="-257175">
              <a:spcBef>
                <a:spcPts val="0"/>
              </a:spcBef>
              <a:buFont typeface="Arial" panose="020B0604020202020204" pitchFamily="34" charset="0"/>
              <a:buChar char="•"/>
            </a:pPr>
            <a:r>
              <a:rPr lang="en-US" sz="1400" dirty="0">
                <a:solidFill>
                  <a:schemeClr val="tx1"/>
                </a:solidFill>
              </a:rPr>
              <a:t>If Leap Offline has not been previously installed, you will see an installation Warning icon. To install, select the Warning icon.</a:t>
            </a:r>
          </a:p>
          <a:p>
            <a:pPr marL="257175" indent="-257175">
              <a:spcBef>
                <a:spcPts val="0"/>
              </a:spcBef>
              <a:buFont typeface="Arial" panose="020B0604020202020204" pitchFamily="34" charset="0"/>
              <a:buChar char="•"/>
            </a:pPr>
            <a:endParaRPr lang="en-US" sz="1400" dirty="0">
              <a:solidFill>
                <a:schemeClr val="tx1"/>
              </a:solidFill>
            </a:endParaRPr>
          </a:p>
          <a:p>
            <a:pPr marL="257175" indent="-257175">
              <a:spcBef>
                <a:spcPts val="0"/>
              </a:spcBef>
              <a:buFont typeface="Arial" panose="020B0604020202020204" pitchFamily="34" charset="0"/>
              <a:buChar char="•"/>
            </a:pPr>
            <a:r>
              <a:rPr lang="en-US" sz="1400" dirty="0">
                <a:solidFill>
                  <a:schemeClr val="tx1"/>
                </a:solidFill>
              </a:rPr>
              <a:t>Click on Install Offline. A temporary message will display “Installing Offline files.</a:t>
            </a:r>
          </a:p>
          <a:p>
            <a:pPr marL="257175" indent="-257175">
              <a:spcBef>
                <a:spcPts val="0"/>
              </a:spcBef>
              <a:buFont typeface="Arial" panose="020B0604020202020204" pitchFamily="34" charset="0"/>
              <a:buChar char="•"/>
            </a:pPr>
            <a:endParaRPr lang="en-US" sz="1400" dirty="0">
              <a:solidFill>
                <a:schemeClr val="tx1"/>
              </a:solidFill>
            </a:endParaRPr>
          </a:p>
          <a:p>
            <a:pPr marL="257175" indent="-257175">
              <a:spcBef>
                <a:spcPts val="0"/>
              </a:spcBef>
              <a:buFont typeface="Arial" panose="020B0604020202020204" pitchFamily="34" charset="0"/>
              <a:buChar char="•"/>
            </a:pPr>
            <a:endParaRPr lang="en-US" sz="1400" dirty="0">
              <a:solidFill>
                <a:schemeClr val="tx1"/>
              </a:solidFill>
            </a:endParaRPr>
          </a:p>
        </p:txBody>
      </p:sp>
      <p:pic>
        <p:nvPicPr>
          <p:cNvPr id="9" name="Picture 8"/>
          <p:cNvPicPr>
            <a:picLocks noChangeAspect="1"/>
          </p:cNvPicPr>
          <p:nvPr/>
        </p:nvPicPr>
        <p:blipFill>
          <a:blip r:embed="rId3"/>
          <a:stretch>
            <a:fillRect/>
          </a:stretch>
        </p:blipFill>
        <p:spPr>
          <a:xfrm>
            <a:off x="337904" y="757990"/>
            <a:ext cx="4476409" cy="1455616"/>
          </a:xfrm>
          <a:prstGeom prst="rect">
            <a:avLst/>
          </a:prstGeom>
        </p:spPr>
      </p:pic>
      <p:pic>
        <p:nvPicPr>
          <p:cNvPr id="8" name="Picture 7"/>
          <p:cNvPicPr>
            <a:picLocks noChangeAspect="1"/>
          </p:cNvPicPr>
          <p:nvPr/>
        </p:nvPicPr>
        <p:blipFill>
          <a:blip r:embed="rId4"/>
          <a:stretch>
            <a:fillRect/>
          </a:stretch>
        </p:blipFill>
        <p:spPr>
          <a:xfrm>
            <a:off x="362796" y="1540872"/>
            <a:ext cx="1723876" cy="2061756"/>
          </a:xfrm>
          <a:prstGeom prst="rect">
            <a:avLst/>
          </a:prstGeom>
        </p:spPr>
      </p:pic>
      <p:pic>
        <p:nvPicPr>
          <p:cNvPr id="10" name="Picture 9"/>
          <p:cNvPicPr>
            <a:picLocks noChangeAspect="1"/>
          </p:cNvPicPr>
          <p:nvPr/>
        </p:nvPicPr>
        <p:blipFill>
          <a:blip r:embed="rId5"/>
          <a:stretch>
            <a:fillRect/>
          </a:stretch>
        </p:blipFill>
        <p:spPr>
          <a:xfrm>
            <a:off x="1442568" y="3790950"/>
            <a:ext cx="3662832" cy="649492"/>
          </a:xfrm>
          <a:prstGeom prst="rect">
            <a:avLst/>
          </a:prstGeom>
        </p:spPr>
      </p:pic>
    </p:spTree>
    <p:extLst>
      <p:ext uri="{BB962C8B-B14F-4D97-AF65-F5344CB8AC3E}">
        <p14:creationId xmlns:p14="http://schemas.microsoft.com/office/powerpoint/2010/main" val="48425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722" y="286790"/>
            <a:ext cx="3877865" cy="447996"/>
          </a:xfrm>
        </p:spPr>
        <p:txBody>
          <a:bodyPr/>
          <a:lstStyle/>
          <a:p>
            <a:r>
              <a:rPr lang="en-US" sz="2100" dirty="0" err="1"/>
              <a:t>InstallING</a:t>
            </a:r>
            <a:r>
              <a:rPr lang="en-US" sz="2100" dirty="0"/>
              <a:t> leap offline</a:t>
            </a:r>
            <a:br>
              <a:rPr lang="en-US" sz="2100" dirty="0"/>
            </a:br>
            <a:endParaRPr lang="en-US" sz="2100" dirty="0"/>
          </a:p>
        </p:txBody>
      </p:sp>
      <p:sp>
        <p:nvSpPr>
          <p:cNvPr id="6" name="Subtitle 5"/>
          <p:cNvSpPr>
            <a:spLocks noGrp="1"/>
          </p:cNvSpPr>
          <p:nvPr>
            <p:ph type="body" idx="1"/>
          </p:nvPr>
        </p:nvSpPr>
        <p:spPr>
          <a:xfrm>
            <a:off x="1524000" y="1047750"/>
            <a:ext cx="6096000" cy="3940642"/>
          </a:xfrm>
        </p:spPr>
        <p:txBody>
          <a:bodyPr anchor="t" anchorCtr="0">
            <a:noAutofit/>
          </a:bodyPr>
          <a:lstStyle/>
          <a:p>
            <a:pPr marL="257175" indent="-257175">
              <a:spcBef>
                <a:spcPts val="0"/>
              </a:spcBef>
              <a:buFont typeface="Arial" panose="020B0604020202020204" pitchFamily="34" charset="0"/>
              <a:buChar char="•"/>
            </a:pPr>
            <a:r>
              <a:rPr lang="en-US" sz="1400" dirty="0">
                <a:solidFill>
                  <a:schemeClr val="tx1"/>
                </a:solidFill>
              </a:rPr>
              <a:t>Once files are installed a confirmation message on a green background will display. </a:t>
            </a:r>
          </a:p>
          <a:p>
            <a:pPr marL="257175" indent="-257175">
              <a:spcBef>
                <a:spcPts val="0"/>
              </a:spcBef>
              <a:buFont typeface="Arial" panose="020B0604020202020204" pitchFamily="34" charset="0"/>
              <a:buChar char="•"/>
            </a:pPr>
            <a:r>
              <a:rPr lang="en-US" sz="1400" dirty="0">
                <a:solidFill>
                  <a:schemeClr val="tx1"/>
                </a:solidFill>
              </a:rPr>
              <a:t>Click on the Leap Offline link.</a:t>
            </a:r>
          </a:p>
          <a:p>
            <a:pPr marL="257175" indent="-257175">
              <a:spcBef>
                <a:spcPts val="0"/>
              </a:spcBef>
              <a:buFont typeface="Arial" panose="020B0604020202020204" pitchFamily="34" charset="0"/>
              <a:buChar char="•"/>
            </a:pPr>
            <a:r>
              <a:rPr lang="en-US" sz="1400" dirty="0">
                <a:solidFill>
                  <a:schemeClr val="tx1"/>
                </a:solidFill>
              </a:rPr>
              <a:t>It is very important to bookmark this page, for easy accessibility in the future when offline is needed.</a:t>
            </a:r>
          </a:p>
          <a:p>
            <a:pPr marL="257175" indent="-257175">
              <a:spcBef>
                <a:spcPts val="0"/>
              </a:spcBef>
              <a:buFont typeface="Arial" panose="020B0604020202020204" pitchFamily="34" charset="0"/>
              <a:buChar char="•"/>
            </a:pPr>
            <a:endParaRPr lang="en-US" sz="1400" dirty="0">
              <a:solidFill>
                <a:schemeClr val="tx1"/>
              </a:solidFill>
            </a:endParaRPr>
          </a:p>
        </p:txBody>
      </p:sp>
      <p:pic>
        <p:nvPicPr>
          <p:cNvPr id="11" name="Picture 10"/>
          <p:cNvPicPr>
            <a:picLocks noChangeAspect="1"/>
          </p:cNvPicPr>
          <p:nvPr/>
        </p:nvPicPr>
        <p:blipFill>
          <a:blip r:embed="rId3"/>
          <a:stretch>
            <a:fillRect/>
          </a:stretch>
        </p:blipFill>
        <p:spPr>
          <a:xfrm>
            <a:off x="2192670" y="2571750"/>
            <a:ext cx="4409769" cy="990600"/>
          </a:xfrm>
          <a:prstGeom prst="rect">
            <a:avLst/>
          </a:prstGeom>
        </p:spPr>
      </p:pic>
    </p:spTree>
    <p:extLst>
      <p:ext uri="{BB962C8B-B14F-4D97-AF65-F5344CB8AC3E}">
        <p14:creationId xmlns:p14="http://schemas.microsoft.com/office/powerpoint/2010/main" val="295638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0577" y="286790"/>
            <a:ext cx="3877865" cy="447996"/>
          </a:xfrm>
        </p:spPr>
        <p:txBody>
          <a:bodyPr/>
          <a:lstStyle/>
          <a:p>
            <a:r>
              <a:rPr lang="en-US" sz="2100" dirty="0"/>
              <a:t>Accessing leap offline</a:t>
            </a:r>
            <a:br>
              <a:rPr lang="en-US" sz="2100" dirty="0"/>
            </a:br>
            <a:endParaRPr lang="en-US" sz="2100" dirty="0"/>
          </a:p>
        </p:txBody>
      </p:sp>
      <p:sp>
        <p:nvSpPr>
          <p:cNvPr id="6" name="Subtitle 5"/>
          <p:cNvSpPr>
            <a:spLocks noGrp="1"/>
          </p:cNvSpPr>
          <p:nvPr>
            <p:ph type="body" idx="1"/>
          </p:nvPr>
        </p:nvSpPr>
        <p:spPr>
          <a:xfrm>
            <a:off x="1290577" y="2038350"/>
            <a:ext cx="5257800" cy="1524000"/>
          </a:xfrm>
        </p:spPr>
        <p:txBody>
          <a:bodyPr anchor="t" anchorCtr="0">
            <a:noAutofit/>
          </a:bodyPr>
          <a:lstStyle/>
          <a:p>
            <a:pPr marL="285750" indent="-285750">
              <a:spcBef>
                <a:spcPts val="0"/>
              </a:spcBef>
              <a:buFont typeface="Arial" panose="020B0604020202020204" pitchFamily="34" charset="0"/>
              <a:buChar char="•"/>
            </a:pPr>
            <a:r>
              <a:rPr lang="en-US" sz="1400" dirty="0">
                <a:solidFill>
                  <a:schemeClr val="tx1"/>
                </a:solidFill>
              </a:rPr>
              <a:t>To open LEAP Offline go to the bookmarked URL</a:t>
            </a:r>
          </a:p>
          <a:p>
            <a:pPr marL="285750" indent="-285750">
              <a:spcBef>
                <a:spcPts val="0"/>
              </a:spcBef>
              <a:buFont typeface="Arial" panose="020B0604020202020204" pitchFamily="34" charset="0"/>
              <a:buChar char="•"/>
            </a:pPr>
            <a:endParaRPr lang="en-US" sz="1400" dirty="0">
              <a:solidFill>
                <a:schemeClr val="tx1"/>
              </a:solidFill>
            </a:endParaRPr>
          </a:p>
          <a:p>
            <a:pPr marL="285750" indent="-285750">
              <a:spcBef>
                <a:spcPts val="0"/>
              </a:spcBef>
              <a:buFont typeface="Arial" panose="020B0604020202020204" pitchFamily="34" charset="0"/>
              <a:buChar char="•"/>
            </a:pPr>
            <a:r>
              <a:rPr lang="en-US" sz="1400" dirty="0">
                <a:solidFill>
                  <a:schemeClr val="tx1"/>
                </a:solidFill>
              </a:rPr>
              <a:t>You can directly type the URL, but it is case sensitive</a:t>
            </a:r>
          </a:p>
          <a:p>
            <a:pPr marL="628650" lvl="1" indent="-285750">
              <a:spcBef>
                <a:spcPts val="0"/>
              </a:spcBef>
              <a:buFont typeface="Arial" panose="020B0604020202020204" pitchFamily="34" charset="0"/>
              <a:buChar char="•"/>
            </a:pPr>
            <a:r>
              <a:rPr lang="en-US" sz="1250" dirty="0">
                <a:solidFill>
                  <a:schemeClr val="tx1"/>
                </a:solidFill>
              </a:rPr>
              <a:t>Example: https://--</a:t>
            </a:r>
            <a:r>
              <a:rPr lang="en-US" sz="1250" dirty="0" err="1">
                <a:solidFill>
                  <a:schemeClr val="tx1"/>
                </a:solidFill>
              </a:rPr>
              <a:t>servername</a:t>
            </a:r>
            <a:r>
              <a:rPr lang="en-US" sz="1250" dirty="0">
                <a:solidFill>
                  <a:schemeClr val="tx1"/>
                </a:solidFill>
              </a:rPr>
              <a:t>--/</a:t>
            </a:r>
            <a:r>
              <a:rPr lang="en-US" sz="1250" dirty="0" err="1">
                <a:solidFill>
                  <a:schemeClr val="tx1"/>
                </a:solidFill>
              </a:rPr>
              <a:t>leapoffline</a:t>
            </a:r>
            <a:r>
              <a:rPr lang="en-US" sz="1250" dirty="0">
                <a:solidFill>
                  <a:schemeClr val="tx1"/>
                </a:solidFill>
              </a:rPr>
              <a:t>/#/checkout</a:t>
            </a:r>
            <a:endParaRPr lang="en-US" sz="1100" dirty="0">
              <a:solidFill>
                <a:schemeClr val="tx1"/>
              </a:solidFill>
            </a:endParaRPr>
          </a:p>
        </p:txBody>
      </p:sp>
      <p:pic>
        <p:nvPicPr>
          <p:cNvPr id="2" name="Picture 1"/>
          <p:cNvPicPr>
            <a:picLocks noChangeAspect="1"/>
          </p:cNvPicPr>
          <p:nvPr/>
        </p:nvPicPr>
        <p:blipFill>
          <a:blip r:embed="rId3"/>
          <a:stretch>
            <a:fillRect/>
          </a:stretch>
        </p:blipFill>
        <p:spPr>
          <a:xfrm>
            <a:off x="1290577" y="1238949"/>
            <a:ext cx="3961905" cy="295238"/>
          </a:xfrm>
          <a:prstGeom prst="rect">
            <a:avLst/>
          </a:prstGeom>
        </p:spPr>
      </p:pic>
    </p:spTree>
    <p:extLst>
      <p:ext uri="{BB962C8B-B14F-4D97-AF65-F5344CB8AC3E}">
        <p14:creationId xmlns:p14="http://schemas.microsoft.com/office/powerpoint/2010/main" val="153920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722" y="286790"/>
            <a:ext cx="6472078" cy="447996"/>
          </a:xfrm>
        </p:spPr>
        <p:txBody>
          <a:bodyPr/>
          <a:lstStyle/>
          <a:p>
            <a:r>
              <a:rPr lang="en-US" sz="2100" dirty="0"/>
              <a:t>Refreshing leap offline Installation </a:t>
            </a:r>
            <a:br>
              <a:rPr lang="en-US" sz="2100" dirty="0"/>
            </a:br>
            <a:endParaRPr lang="en-US" sz="2100" dirty="0"/>
          </a:p>
        </p:txBody>
      </p:sp>
      <p:sp>
        <p:nvSpPr>
          <p:cNvPr id="6" name="Subtitle 5"/>
          <p:cNvSpPr>
            <a:spLocks noGrp="1"/>
          </p:cNvSpPr>
          <p:nvPr>
            <p:ph type="body" idx="1"/>
          </p:nvPr>
        </p:nvSpPr>
        <p:spPr>
          <a:xfrm>
            <a:off x="3962400" y="895350"/>
            <a:ext cx="4953000" cy="3407242"/>
          </a:xfrm>
        </p:spPr>
        <p:txBody>
          <a:bodyPr anchor="t" anchorCtr="0">
            <a:noAutofit/>
          </a:bodyPr>
          <a:lstStyle/>
          <a:p>
            <a:pPr marL="257175" indent="-257175">
              <a:spcBef>
                <a:spcPts val="0"/>
              </a:spcBef>
              <a:buFont typeface="Arial" panose="020B0604020202020204" pitchFamily="34" charset="0"/>
              <a:buChar char="•"/>
            </a:pPr>
            <a:r>
              <a:rPr lang="en-US" sz="1400" dirty="0">
                <a:solidFill>
                  <a:schemeClr val="tx1"/>
                </a:solidFill>
              </a:rPr>
              <a:t>Leap Offline will open in the browser</a:t>
            </a:r>
          </a:p>
          <a:p>
            <a:pPr marL="257175" indent="-257175">
              <a:spcBef>
                <a:spcPts val="0"/>
              </a:spcBef>
              <a:buFont typeface="Arial" panose="020B0604020202020204" pitchFamily="34" charset="0"/>
              <a:buChar char="•"/>
            </a:pPr>
            <a:r>
              <a:rPr lang="en-US" sz="1400" dirty="0">
                <a:solidFill>
                  <a:schemeClr val="tx1"/>
                </a:solidFill>
              </a:rPr>
              <a:t>Click the Refresh Offline Installation </a:t>
            </a:r>
          </a:p>
          <a:p>
            <a:pPr marL="257175" indent="-257175">
              <a:spcBef>
                <a:spcPts val="0"/>
              </a:spcBef>
              <a:buFont typeface="Arial" panose="020B0604020202020204" pitchFamily="34" charset="0"/>
              <a:buChar char="•"/>
            </a:pPr>
            <a:r>
              <a:rPr lang="en-US" sz="1400" dirty="0">
                <a:solidFill>
                  <a:schemeClr val="tx1"/>
                </a:solidFill>
              </a:rPr>
              <a:t>Refreshing the installation updates:</a:t>
            </a:r>
          </a:p>
          <a:p>
            <a:pPr marL="628650" lvl="1" indent="-285750">
              <a:spcBef>
                <a:spcPts val="0"/>
              </a:spcBef>
              <a:buFont typeface="Courier New" panose="02070309020205020404" pitchFamily="49" charset="0"/>
              <a:buChar char="o"/>
            </a:pPr>
            <a:r>
              <a:rPr lang="en-US" sz="1250" dirty="0">
                <a:solidFill>
                  <a:schemeClr val="tx1"/>
                </a:solidFill>
              </a:rPr>
              <a:t>    User ID</a:t>
            </a:r>
          </a:p>
          <a:p>
            <a:pPr marL="628650" lvl="1" indent="-285750">
              <a:spcBef>
                <a:spcPts val="0"/>
              </a:spcBef>
              <a:buFont typeface="Courier New" panose="02070309020205020404" pitchFamily="49" charset="0"/>
              <a:buChar char="o"/>
            </a:pPr>
            <a:r>
              <a:rPr lang="en-US" sz="1250" dirty="0">
                <a:solidFill>
                  <a:schemeClr val="tx1"/>
                </a:solidFill>
              </a:rPr>
              <a:t>    User Name</a:t>
            </a:r>
          </a:p>
          <a:p>
            <a:pPr marL="628650" lvl="1" indent="-285750">
              <a:spcBef>
                <a:spcPts val="0"/>
              </a:spcBef>
              <a:buFont typeface="Courier New" panose="02070309020205020404" pitchFamily="49" charset="0"/>
              <a:buChar char="o"/>
            </a:pPr>
            <a:r>
              <a:rPr lang="en-US" sz="1250" dirty="0">
                <a:solidFill>
                  <a:schemeClr val="tx1"/>
                </a:solidFill>
              </a:rPr>
              <a:t>    Workstation ID</a:t>
            </a:r>
          </a:p>
          <a:p>
            <a:pPr marL="628650" lvl="1" indent="-285750">
              <a:spcBef>
                <a:spcPts val="0"/>
              </a:spcBef>
              <a:buFont typeface="Courier New" panose="02070309020205020404" pitchFamily="49" charset="0"/>
              <a:buChar char="o"/>
            </a:pPr>
            <a:r>
              <a:rPr lang="en-US" sz="1250" dirty="0">
                <a:solidFill>
                  <a:schemeClr val="tx1"/>
                </a:solidFill>
              </a:rPr>
              <a:t>    Workstation Branch ID</a:t>
            </a:r>
          </a:p>
          <a:p>
            <a:pPr marL="628650" lvl="1" indent="-285750">
              <a:spcBef>
                <a:spcPts val="0"/>
              </a:spcBef>
              <a:buFont typeface="Courier New" panose="02070309020205020404" pitchFamily="49" charset="0"/>
              <a:buChar char="o"/>
            </a:pPr>
            <a:r>
              <a:rPr lang="en-US" sz="1250" dirty="0">
                <a:solidFill>
                  <a:schemeClr val="tx1"/>
                </a:solidFill>
              </a:rPr>
              <a:t>    Workstation Name</a:t>
            </a:r>
          </a:p>
          <a:p>
            <a:pPr marL="628650" lvl="1" indent="-285750">
              <a:spcBef>
                <a:spcPts val="0"/>
              </a:spcBef>
              <a:buFont typeface="Courier New" panose="02070309020205020404" pitchFamily="49" charset="0"/>
              <a:buChar char="o"/>
            </a:pPr>
            <a:r>
              <a:rPr lang="en-US" sz="1250" dirty="0">
                <a:solidFill>
                  <a:schemeClr val="tx1"/>
                </a:solidFill>
              </a:rPr>
              <a:t>    Branch ID</a:t>
            </a:r>
          </a:p>
          <a:p>
            <a:pPr marL="628650" lvl="1" indent="-285750">
              <a:spcBef>
                <a:spcPts val="0"/>
              </a:spcBef>
              <a:buFont typeface="Courier New" panose="02070309020205020404" pitchFamily="49" charset="0"/>
              <a:buChar char="o"/>
            </a:pPr>
            <a:r>
              <a:rPr lang="en-US" sz="1250" dirty="0">
                <a:solidFill>
                  <a:schemeClr val="tx1"/>
                </a:solidFill>
              </a:rPr>
              <a:t>    Standard Loan Period</a:t>
            </a:r>
          </a:p>
          <a:p>
            <a:pPr marL="628650" lvl="1" indent="-285750">
              <a:spcBef>
                <a:spcPts val="0"/>
              </a:spcBef>
              <a:buFont typeface="Courier New" panose="02070309020205020404" pitchFamily="49" charset="0"/>
              <a:buChar char="o"/>
            </a:pPr>
            <a:r>
              <a:rPr lang="en-US" sz="1250" dirty="0">
                <a:solidFill>
                  <a:schemeClr val="tx1"/>
                </a:solidFill>
              </a:rPr>
              <a:t>    Branch Name</a:t>
            </a:r>
          </a:p>
          <a:p>
            <a:pPr marL="628650" lvl="1" indent="-285750">
              <a:spcBef>
                <a:spcPts val="0"/>
              </a:spcBef>
              <a:buFont typeface="Courier New" panose="02070309020205020404" pitchFamily="49" charset="0"/>
              <a:buChar char="o"/>
            </a:pPr>
            <a:r>
              <a:rPr lang="en-US" sz="1250" dirty="0">
                <a:solidFill>
                  <a:schemeClr val="tx1"/>
                </a:solidFill>
              </a:rPr>
              <a:t>    Branch Phone</a:t>
            </a:r>
          </a:p>
          <a:p>
            <a:pPr marL="628650" lvl="1" indent="-285750">
              <a:spcBef>
                <a:spcPts val="0"/>
              </a:spcBef>
              <a:buFont typeface="Courier New" panose="02070309020205020404" pitchFamily="49" charset="0"/>
              <a:buChar char="o"/>
            </a:pPr>
            <a:r>
              <a:rPr lang="en-US" sz="1250" dirty="0">
                <a:solidFill>
                  <a:schemeClr val="tx1"/>
                </a:solidFill>
              </a:rPr>
              <a:t>    Branch Home Page</a:t>
            </a:r>
          </a:p>
          <a:p>
            <a:pPr marL="628650" lvl="1" indent="-285750">
              <a:spcBef>
                <a:spcPts val="0"/>
              </a:spcBef>
              <a:buFont typeface="Courier New" panose="02070309020205020404" pitchFamily="49" charset="0"/>
              <a:buChar char="o"/>
            </a:pPr>
            <a:r>
              <a:rPr lang="en-US" sz="1250" dirty="0">
                <a:solidFill>
                  <a:schemeClr val="tx1"/>
                </a:solidFill>
              </a:rPr>
              <a:t>    Branch Receipt Note</a:t>
            </a:r>
          </a:p>
          <a:p>
            <a:pPr marL="628650" lvl="1" indent="-285750">
              <a:spcBef>
                <a:spcPts val="0"/>
              </a:spcBef>
              <a:buFont typeface="Courier New" panose="02070309020205020404" pitchFamily="49" charset="0"/>
              <a:buChar char="o"/>
            </a:pPr>
            <a:r>
              <a:rPr lang="en-US" sz="1250" dirty="0">
                <a:solidFill>
                  <a:schemeClr val="tx1"/>
                </a:solidFill>
              </a:rPr>
              <a:t>    Locale Name</a:t>
            </a:r>
          </a:p>
        </p:txBody>
      </p:sp>
      <p:pic>
        <p:nvPicPr>
          <p:cNvPr id="3" name="Picture 2"/>
          <p:cNvPicPr>
            <a:picLocks noChangeAspect="1"/>
          </p:cNvPicPr>
          <p:nvPr/>
        </p:nvPicPr>
        <p:blipFill>
          <a:blip r:embed="rId3"/>
          <a:stretch>
            <a:fillRect/>
          </a:stretch>
        </p:blipFill>
        <p:spPr>
          <a:xfrm>
            <a:off x="838200" y="1047750"/>
            <a:ext cx="2573221" cy="2619171"/>
          </a:xfrm>
          <a:prstGeom prst="rect">
            <a:avLst/>
          </a:prstGeom>
        </p:spPr>
      </p:pic>
    </p:spTree>
    <p:extLst>
      <p:ext uri="{BB962C8B-B14F-4D97-AF65-F5344CB8AC3E}">
        <p14:creationId xmlns:p14="http://schemas.microsoft.com/office/powerpoint/2010/main" val="197523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722" y="286790"/>
            <a:ext cx="6319678" cy="447996"/>
          </a:xfrm>
        </p:spPr>
        <p:txBody>
          <a:bodyPr/>
          <a:lstStyle/>
          <a:p>
            <a:r>
              <a:rPr lang="en-US" sz="2100" dirty="0"/>
              <a:t>leap offline Settings – Print Options  </a:t>
            </a:r>
          </a:p>
        </p:txBody>
      </p:sp>
      <p:sp>
        <p:nvSpPr>
          <p:cNvPr id="6" name="Subtitle 5"/>
          <p:cNvSpPr>
            <a:spLocks noGrp="1"/>
          </p:cNvSpPr>
          <p:nvPr>
            <p:ph type="body" idx="1"/>
          </p:nvPr>
        </p:nvSpPr>
        <p:spPr>
          <a:xfrm>
            <a:off x="533400" y="971550"/>
            <a:ext cx="7315200" cy="533400"/>
          </a:xfrm>
        </p:spPr>
        <p:txBody>
          <a:bodyPr anchor="t" anchorCtr="0">
            <a:noAutofit/>
          </a:bodyPr>
          <a:lstStyle/>
          <a:p>
            <a:pPr marL="257175" indent="-257175">
              <a:spcBef>
                <a:spcPts val="0"/>
              </a:spcBef>
              <a:buFont typeface="Arial" panose="020B0604020202020204" pitchFamily="34" charset="0"/>
              <a:buChar char="•"/>
            </a:pPr>
            <a:r>
              <a:rPr lang="en-US" sz="1600" dirty="0">
                <a:solidFill>
                  <a:schemeClr val="tx1"/>
                </a:solidFill>
              </a:rPr>
              <a:t>This setting is to </a:t>
            </a:r>
            <a:r>
              <a:rPr lang="en-US" sz="1600" dirty="0">
                <a:solidFill>
                  <a:schemeClr val="accent1">
                    <a:lumMod val="75000"/>
                  </a:schemeClr>
                </a:solidFill>
              </a:rPr>
              <a:t>choose whether or not to print a receipt</a:t>
            </a:r>
          </a:p>
        </p:txBody>
      </p:sp>
      <p:pic>
        <p:nvPicPr>
          <p:cNvPr id="2" name="Picture 1"/>
          <p:cNvPicPr>
            <a:picLocks noChangeAspect="1"/>
          </p:cNvPicPr>
          <p:nvPr/>
        </p:nvPicPr>
        <p:blipFill>
          <a:blip r:embed="rId3"/>
          <a:stretch>
            <a:fillRect/>
          </a:stretch>
        </p:blipFill>
        <p:spPr>
          <a:xfrm>
            <a:off x="533400" y="1779573"/>
            <a:ext cx="8001000" cy="1857623"/>
          </a:xfrm>
          <a:prstGeom prst="rect">
            <a:avLst/>
          </a:prstGeom>
        </p:spPr>
      </p:pic>
    </p:spTree>
    <p:extLst>
      <p:ext uri="{BB962C8B-B14F-4D97-AF65-F5344CB8AC3E}">
        <p14:creationId xmlns:p14="http://schemas.microsoft.com/office/powerpoint/2010/main" val="74450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722" y="286790"/>
            <a:ext cx="6319678" cy="447996"/>
          </a:xfrm>
        </p:spPr>
        <p:txBody>
          <a:bodyPr/>
          <a:lstStyle/>
          <a:p>
            <a:r>
              <a:rPr lang="en-US" sz="2100" dirty="0"/>
              <a:t>leap offline Settings – SPECIAL LOAN</a:t>
            </a:r>
          </a:p>
        </p:txBody>
      </p:sp>
      <p:sp>
        <p:nvSpPr>
          <p:cNvPr id="6" name="Subtitle 5"/>
          <p:cNvSpPr>
            <a:spLocks noGrp="1"/>
          </p:cNvSpPr>
          <p:nvPr>
            <p:ph type="body" idx="1"/>
          </p:nvPr>
        </p:nvSpPr>
        <p:spPr>
          <a:xfrm>
            <a:off x="533400" y="971550"/>
            <a:ext cx="7315200" cy="533400"/>
          </a:xfrm>
        </p:spPr>
        <p:txBody>
          <a:bodyPr anchor="t" anchorCtr="0">
            <a:noAutofit/>
          </a:bodyPr>
          <a:lstStyle/>
          <a:p>
            <a:pPr marL="257175" indent="-257175">
              <a:spcBef>
                <a:spcPts val="0"/>
              </a:spcBef>
              <a:buFont typeface="Arial" panose="020B0604020202020204" pitchFamily="34" charset="0"/>
              <a:buChar char="•"/>
            </a:pPr>
            <a:r>
              <a:rPr lang="en-US" sz="1600" dirty="0">
                <a:solidFill>
                  <a:schemeClr val="tx1"/>
                </a:solidFill>
              </a:rPr>
              <a:t>This setting allows</a:t>
            </a:r>
            <a:r>
              <a:rPr lang="en-US" sz="1600" dirty="0">
                <a:solidFill>
                  <a:schemeClr val="accent1">
                    <a:lumMod val="75000"/>
                  </a:schemeClr>
                </a:solidFill>
              </a:rPr>
              <a:t> a specific loan period to be set and can apply it to all checkouts overriding the default (set in SA Polaris client)</a:t>
            </a:r>
          </a:p>
        </p:txBody>
      </p:sp>
      <p:pic>
        <p:nvPicPr>
          <p:cNvPr id="3" name="Picture 2"/>
          <p:cNvPicPr>
            <a:picLocks noChangeAspect="1"/>
          </p:cNvPicPr>
          <p:nvPr/>
        </p:nvPicPr>
        <p:blipFill>
          <a:blip r:embed="rId3"/>
          <a:stretch>
            <a:fillRect/>
          </a:stretch>
        </p:blipFill>
        <p:spPr>
          <a:xfrm>
            <a:off x="838200" y="1636604"/>
            <a:ext cx="7162800" cy="3093880"/>
          </a:xfrm>
          <a:prstGeom prst="rect">
            <a:avLst/>
          </a:prstGeom>
        </p:spPr>
      </p:pic>
    </p:spTree>
    <p:extLst>
      <p:ext uri="{BB962C8B-B14F-4D97-AF65-F5344CB8AC3E}">
        <p14:creationId xmlns:p14="http://schemas.microsoft.com/office/powerpoint/2010/main" val="108039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722" y="286790"/>
            <a:ext cx="7386478" cy="447996"/>
          </a:xfrm>
        </p:spPr>
        <p:txBody>
          <a:bodyPr/>
          <a:lstStyle/>
          <a:p>
            <a:r>
              <a:rPr lang="en-US" sz="2100" dirty="0"/>
              <a:t>leap offline Settings – WORKSFORM DEFAULTS</a:t>
            </a:r>
          </a:p>
        </p:txBody>
      </p:sp>
      <p:sp>
        <p:nvSpPr>
          <p:cNvPr id="6" name="Subtitle 5"/>
          <p:cNvSpPr>
            <a:spLocks noGrp="1"/>
          </p:cNvSpPr>
          <p:nvPr>
            <p:ph type="body" idx="1"/>
          </p:nvPr>
        </p:nvSpPr>
        <p:spPr>
          <a:xfrm>
            <a:off x="533400" y="971550"/>
            <a:ext cx="7315200" cy="533400"/>
          </a:xfrm>
        </p:spPr>
        <p:txBody>
          <a:bodyPr anchor="t" anchorCtr="0">
            <a:noAutofit/>
          </a:bodyPr>
          <a:lstStyle/>
          <a:p>
            <a:pPr marL="257175" indent="-257175">
              <a:spcBef>
                <a:spcPts val="0"/>
              </a:spcBef>
              <a:buFont typeface="Arial" panose="020B0604020202020204" pitchFamily="34" charset="0"/>
              <a:buChar char="•"/>
            </a:pPr>
            <a:r>
              <a:rPr lang="en-US" sz="1600" dirty="0">
                <a:solidFill>
                  <a:schemeClr val="tx1"/>
                </a:solidFill>
              </a:rPr>
              <a:t>This setting shows the </a:t>
            </a:r>
            <a:r>
              <a:rPr lang="en-US" sz="1600" dirty="0">
                <a:solidFill>
                  <a:schemeClr val="accent1">
                    <a:lumMod val="75000"/>
                  </a:schemeClr>
                </a:solidFill>
              </a:rPr>
              <a:t>standard loan period that will be applied to all the checkouts (if special loan is not used.)</a:t>
            </a:r>
            <a:endParaRPr lang="en-US" sz="1600" dirty="0">
              <a:solidFill>
                <a:schemeClr val="tx1"/>
              </a:solidFill>
            </a:endParaRPr>
          </a:p>
        </p:txBody>
      </p:sp>
      <p:pic>
        <p:nvPicPr>
          <p:cNvPr id="2" name="Picture 1"/>
          <p:cNvPicPr>
            <a:picLocks noChangeAspect="1"/>
          </p:cNvPicPr>
          <p:nvPr/>
        </p:nvPicPr>
        <p:blipFill>
          <a:blip r:embed="rId3"/>
          <a:stretch>
            <a:fillRect/>
          </a:stretch>
        </p:blipFill>
        <p:spPr>
          <a:xfrm>
            <a:off x="533400" y="2114550"/>
            <a:ext cx="7696200" cy="1925688"/>
          </a:xfrm>
          <a:prstGeom prst="rect">
            <a:avLst/>
          </a:prstGeom>
        </p:spPr>
      </p:pic>
    </p:spTree>
    <p:extLst>
      <p:ext uri="{BB962C8B-B14F-4D97-AF65-F5344CB8AC3E}">
        <p14:creationId xmlns:p14="http://schemas.microsoft.com/office/powerpoint/2010/main" val="252311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722" y="286790"/>
            <a:ext cx="7386478" cy="447996"/>
          </a:xfrm>
        </p:spPr>
        <p:txBody>
          <a:bodyPr/>
          <a:lstStyle/>
          <a:p>
            <a:r>
              <a:rPr lang="en-US" sz="2100" dirty="0"/>
              <a:t>leap offline Settings – INSTALLATION</a:t>
            </a:r>
          </a:p>
        </p:txBody>
      </p:sp>
      <p:sp>
        <p:nvSpPr>
          <p:cNvPr id="6" name="Subtitle 5"/>
          <p:cNvSpPr>
            <a:spLocks noGrp="1"/>
          </p:cNvSpPr>
          <p:nvPr>
            <p:ph type="body" idx="1"/>
          </p:nvPr>
        </p:nvSpPr>
        <p:spPr>
          <a:xfrm>
            <a:off x="533400" y="971550"/>
            <a:ext cx="7315200" cy="533400"/>
          </a:xfrm>
        </p:spPr>
        <p:txBody>
          <a:bodyPr anchor="t" anchorCtr="0">
            <a:noAutofit/>
          </a:bodyPr>
          <a:lstStyle/>
          <a:p>
            <a:pPr marL="257175" indent="-257175">
              <a:spcBef>
                <a:spcPts val="0"/>
              </a:spcBef>
              <a:buFont typeface="Arial" panose="020B0604020202020204" pitchFamily="34" charset="0"/>
              <a:buChar char="•"/>
            </a:pPr>
            <a:r>
              <a:rPr lang="en-US" sz="1600" dirty="0">
                <a:solidFill>
                  <a:schemeClr val="tx1"/>
                </a:solidFill>
              </a:rPr>
              <a:t>This setting displays Leap Offline installation values</a:t>
            </a:r>
            <a:endParaRPr lang="en-US" sz="1600" dirty="0">
              <a:solidFill>
                <a:schemeClr val="accent1">
                  <a:lumMod val="75000"/>
                </a:schemeClr>
              </a:solidFill>
            </a:endParaRPr>
          </a:p>
        </p:txBody>
      </p:sp>
      <p:pic>
        <p:nvPicPr>
          <p:cNvPr id="3" name="Picture 2"/>
          <p:cNvPicPr>
            <a:picLocks noChangeAspect="1"/>
          </p:cNvPicPr>
          <p:nvPr/>
        </p:nvPicPr>
        <p:blipFill>
          <a:blip r:embed="rId3"/>
          <a:stretch>
            <a:fillRect/>
          </a:stretch>
        </p:blipFill>
        <p:spPr>
          <a:xfrm>
            <a:off x="762000" y="1352550"/>
            <a:ext cx="7315200" cy="3122494"/>
          </a:xfrm>
          <a:prstGeom prst="rect">
            <a:avLst/>
          </a:prstGeom>
        </p:spPr>
      </p:pic>
    </p:spTree>
    <p:extLst>
      <p:ext uri="{BB962C8B-B14F-4D97-AF65-F5344CB8AC3E}">
        <p14:creationId xmlns:p14="http://schemas.microsoft.com/office/powerpoint/2010/main" val="2802936955"/>
      </p:ext>
    </p:extLst>
  </p:cSld>
  <p:clrMapOvr>
    <a:masterClrMapping/>
  </p:clrMapOvr>
</p:sld>
</file>

<file path=ppt/theme/theme1.xml><?xml version="1.0" encoding="utf-8"?>
<a:theme xmlns:a="http://schemas.openxmlformats.org/drawingml/2006/main" name="Office Theme">
  <a:themeElements>
    <a:clrScheme name="iii Theme Color">
      <a:dk1>
        <a:srgbClr val="34466A"/>
      </a:dk1>
      <a:lt1>
        <a:sysClr val="window" lastClr="FFFFFF"/>
      </a:lt1>
      <a:dk2>
        <a:srgbClr val="1F497D"/>
      </a:dk2>
      <a:lt2>
        <a:srgbClr val="EEECE1"/>
      </a:lt2>
      <a:accent1>
        <a:srgbClr val="3A578F"/>
      </a:accent1>
      <a:accent2>
        <a:srgbClr val="EB4F1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ii Corporate" id="{CE6C30EE-274C-C244-9E72-E3AED91FDAFD}" vid="{69464F95-696C-494A-8559-02824E9781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594A666BCFF44DA7EA87D676959BD0" ma:contentTypeVersion="4" ma:contentTypeDescription="Create a new document." ma:contentTypeScope="" ma:versionID="c62366e151588f52d81b803b21e5f94f">
  <xsd:schema xmlns:xsd="http://www.w3.org/2001/XMLSchema" xmlns:xs="http://www.w3.org/2001/XMLSchema" xmlns:p="http://schemas.microsoft.com/office/2006/metadata/properties" xmlns:ns2="6751248e-e3d5-4588-8e96-56796f88294f" xmlns:ns3="bf365b7e-7aaf-4443-914d-ff84679f21f0" targetNamespace="http://schemas.microsoft.com/office/2006/metadata/properties" ma:root="true" ma:fieldsID="42b21aa5c77ee62085b51ef78ea1343e" ns2:_="" ns3:_="">
    <xsd:import namespace="6751248e-e3d5-4588-8e96-56796f88294f"/>
    <xsd:import namespace="bf365b7e-7aaf-4443-914d-ff84679f21f0"/>
    <xsd:element name="properties">
      <xsd:complexType>
        <xsd:sequence>
          <xsd:element name="documentManagement">
            <xsd:complexType>
              <xsd:all>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51248e-e3d5-4588-8e96-56796f88294f" elementFormDefault="qualified">
    <xsd:import namespace="http://schemas.microsoft.com/office/2006/documentManagement/types"/>
    <xsd:import namespace="http://schemas.microsoft.com/office/infopath/2007/PartnerControls"/>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365b7e-7aaf-4443-914d-ff84679f21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f365b7e-7aaf-4443-914d-ff84679f21f0">
      <UserInfo>
        <DisplayName/>
        <AccountId xsi:nil="true"/>
        <AccountType/>
      </UserInfo>
    </SharedWithUsers>
    <MediaLengthInSeconds xmlns="6751248e-e3d5-4588-8e96-56796f88294f" xsi:nil="true"/>
  </documentManagement>
</p:properties>
</file>

<file path=customXml/itemProps1.xml><?xml version="1.0" encoding="utf-8"?>
<ds:datastoreItem xmlns:ds="http://schemas.openxmlformats.org/officeDocument/2006/customXml" ds:itemID="{75CD6DE3-EF9D-4DFA-A3DF-F79E2113304F}">
  <ds:schemaRefs>
    <ds:schemaRef ds:uri="http://schemas.microsoft.com/sharepoint/v3/contenttype/forms"/>
  </ds:schemaRefs>
</ds:datastoreItem>
</file>

<file path=customXml/itemProps2.xml><?xml version="1.0" encoding="utf-8"?>
<ds:datastoreItem xmlns:ds="http://schemas.openxmlformats.org/officeDocument/2006/customXml" ds:itemID="{6323C06E-33CB-440C-A402-8DD021129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51248e-e3d5-4588-8e96-56796f88294f"/>
    <ds:schemaRef ds:uri="bf365b7e-7aaf-4443-914d-ff84679f21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249D6A-9E61-4502-8A1A-8DE77829E6B6}">
  <ds:schemaRefs>
    <ds:schemaRef ds:uri="http://schemas.microsoft.com/office/2006/metadata/properties"/>
    <ds:schemaRef ds:uri="http://schemas.microsoft.com/office/infopath/2007/PartnerControls"/>
    <ds:schemaRef ds:uri="bf365b7e-7aaf-4443-914d-ff84679f21f0"/>
    <ds:schemaRef ds:uri="6751248e-e3d5-4588-8e96-56796f88294f"/>
  </ds:schemaRefs>
</ds:datastoreItem>
</file>

<file path=docProps/app.xml><?xml version="1.0" encoding="utf-8"?>
<Properties xmlns="http://schemas.openxmlformats.org/officeDocument/2006/extended-properties" xmlns:vt="http://schemas.openxmlformats.org/officeDocument/2006/docPropsVTypes">
  <Template>iii Corporate</Template>
  <TotalTime>4616</TotalTime>
  <Words>665</Words>
  <Application>Microsoft Office PowerPoint</Application>
  <PresentationFormat>On-screen Show (16:9)</PresentationFormat>
  <Paragraphs>80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Courier New</vt:lpstr>
      <vt:lpstr>Helvetica</vt:lpstr>
      <vt:lpstr>Office Theme</vt:lpstr>
      <vt:lpstr>Polaris LEAP Offline Circulation</vt:lpstr>
      <vt:lpstr>InstallING leap offline </vt:lpstr>
      <vt:lpstr>InstallING leap offline </vt:lpstr>
      <vt:lpstr>Accessing leap offline </vt:lpstr>
      <vt:lpstr>Refreshing leap offline Installation  </vt:lpstr>
      <vt:lpstr>leap offline Settings – Print Options  </vt:lpstr>
      <vt:lpstr>leap offline Settings – SPECIAL LOAN</vt:lpstr>
      <vt:lpstr>leap offline Settings – WORKSFORM DEFAULTS</vt:lpstr>
      <vt:lpstr>leap offline Settings – INSTALLATION</vt:lpstr>
      <vt:lpstr>LEAP Offline Circulation—check out </vt:lpstr>
      <vt:lpstr>LEAP Offline Circulation—check out </vt:lpstr>
      <vt:lpstr>Offline circulation—check out </vt:lpstr>
      <vt:lpstr>UPLOADING OFFLINE TRANSACTIONS</vt:lpstr>
      <vt:lpstr>TRANSACTION FILES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Offline Circulation</dc:title>
  <dc:subject/>
  <dc:creator>schlomit@iii.com</dc:creator>
  <cp:keywords/>
  <dc:description>5.5</dc:description>
  <cp:lastModifiedBy>Lynn Ann Uhlman</cp:lastModifiedBy>
  <cp:revision>50</cp:revision>
  <dcterms:created xsi:type="dcterms:W3CDTF">2017-03-22T16:21:43Z</dcterms:created>
  <dcterms:modified xsi:type="dcterms:W3CDTF">2022-08-12T19:31:21Z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0x010100B0594A666BCFF44DA7EA87D676959BD0</vt:lpwstr>
  </property>
  <property fmtid="{D5CDD505-2E9C-101B-9397-08002B2CF9AE}" pid="3" name="GUID">
    <vt:lpwstr>a7b54dcc-95e4-438d-9b96-6a14700c16ea</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Order">
    <vt:r8>11748500</vt:r8>
  </property>
  <property fmtid="{D5CDD505-2E9C-101B-9397-08002B2CF9AE}" pid="12" name="TriggerFlowInfo">
    <vt:lpwstr/>
  </property>
</Properties>
</file>