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7" r:id="rId3"/>
    <p:sldId id="271" r:id="rId4"/>
    <p:sldId id="258" r:id="rId5"/>
    <p:sldId id="272" r:id="rId6"/>
    <p:sldId id="259" r:id="rId7"/>
    <p:sldId id="283" r:id="rId8"/>
    <p:sldId id="280" r:id="rId9"/>
    <p:sldId id="299" r:id="rId10"/>
    <p:sldId id="300" r:id="rId11"/>
    <p:sldId id="260" r:id="rId12"/>
    <p:sldId id="273" r:id="rId13"/>
    <p:sldId id="261" r:id="rId14"/>
    <p:sldId id="274" r:id="rId15"/>
    <p:sldId id="262" r:id="rId16"/>
    <p:sldId id="281" r:id="rId17"/>
    <p:sldId id="282" r:id="rId18"/>
    <p:sldId id="263" r:id="rId19"/>
    <p:sldId id="284" r:id="rId20"/>
    <p:sldId id="264" r:id="rId21"/>
    <p:sldId id="276" r:id="rId22"/>
    <p:sldId id="275" r:id="rId23"/>
    <p:sldId id="265" r:id="rId24"/>
    <p:sldId id="278" r:id="rId25"/>
    <p:sldId id="277" r:id="rId26"/>
    <p:sldId id="266" r:id="rId27"/>
    <p:sldId id="279" r:id="rId28"/>
    <p:sldId id="267" r:id="rId29"/>
    <p:sldId id="268"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7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77" autoAdjust="0"/>
  </p:normalViewPr>
  <p:slideViewPr>
    <p:cSldViewPr>
      <p:cViewPr varScale="1">
        <p:scale>
          <a:sx n="74" d="100"/>
          <a:sy n="74" d="100"/>
        </p:scale>
        <p:origin x="-11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49B43-F925-42DE-864F-69715213DE6B}" type="datetimeFigureOut">
              <a:rPr lang="en-US" smtClean="0"/>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9632E-F476-4AB2-9D8E-B6EBD2B5DD2E}" type="slidenum">
              <a:rPr lang="en-US" smtClean="0"/>
              <a:t>‹#›</a:t>
            </a:fld>
            <a:endParaRPr lang="en-US"/>
          </a:p>
        </p:txBody>
      </p:sp>
    </p:spTree>
    <p:extLst>
      <p:ext uri="{BB962C8B-B14F-4D97-AF65-F5344CB8AC3E}">
        <p14:creationId xmlns:p14="http://schemas.microsoft.com/office/powerpoint/2010/main" val="131553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a:t>
            </a:r>
            <a:r>
              <a:rPr lang="en-US" dirty="0" err="1" smtClean="0"/>
              <a:t>Deaver</a:t>
            </a:r>
            <a:r>
              <a:rPr lang="en-US" dirty="0" smtClean="0"/>
              <a:t>, Jeffery.|</a:t>
            </a:r>
            <a:r>
              <a:rPr lang="en-US" dirty="0" err="1" smtClean="0"/>
              <a:t>tLincoln</a:t>
            </a:r>
            <a:r>
              <a:rPr lang="en-US" dirty="0" smtClean="0"/>
              <a:t> Rhyme novel?</a:t>
            </a:r>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a:t>
            </a:fld>
            <a:endParaRPr lang="en-US"/>
          </a:p>
        </p:txBody>
      </p:sp>
    </p:spTree>
    <p:extLst>
      <p:ext uri="{BB962C8B-B14F-4D97-AF65-F5344CB8AC3E}">
        <p14:creationId xmlns:p14="http://schemas.microsoft.com/office/powerpoint/2010/main" val="182043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16</a:t>
            </a:fld>
            <a:endParaRPr lang="en-US"/>
          </a:p>
        </p:txBody>
      </p:sp>
    </p:spTree>
    <p:extLst>
      <p:ext uri="{BB962C8B-B14F-4D97-AF65-F5344CB8AC3E}">
        <p14:creationId xmlns:p14="http://schemas.microsoft.com/office/powerpoint/2010/main" val="393835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17</a:t>
            </a:fld>
            <a:endParaRPr lang="en-US"/>
          </a:p>
        </p:txBody>
      </p:sp>
    </p:spTree>
    <p:extLst>
      <p:ext uri="{BB962C8B-B14F-4D97-AF65-F5344CB8AC3E}">
        <p14:creationId xmlns:p14="http://schemas.microsoft.com/office/powerpoint/2010/main" val="186567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18</a:t>
            </a:fld>
            <a:endParaRPr lang="en-US"/>
          </a:p>
        </p:txBody>
      </p:sp>
    </p:spTree>
    <p:extLst>
      <p:ext uri="{BB962C8B-B14F-4D97-AF65-F5344CB8AC3E}">
        <p14:creationId xmlns:p14="http://schemas.microsoft.com/office/powerpoint/2010/main" val="3006270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20</a:t>
            </a:fld>
            <a:endParaRPr lang="en-US"/>
          </a:p>
        </p:txBody>
      </p:sp>
    </p:spTree>
    <p:extLst>
      <p:ext uri="{BB962C8B-B14F-4D97-AF65-F5344CB8AC3E}">
        <p14:creationId xmlns:p14="http://schemas.microsoft.com/office/powerpoint/2010/main" val="422405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23</a:t>
            </a:fld>
            <a:endParaRPr lang="en-US"/>
          </a:p>
        </p:txBody>
      </p:sp>
    </p:spTree>
    <p:extLst>
      <p:ext uri="{BB962C8B-B14F-4D97-AF65-F5344CB8AC3E}">
        <p14:creationId xmlns:p14="http://schemas.microsoft.com/office/powerpoint/2010/main" val="296249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26</a:t>
            </a:fld>
            <a:endParaRPr lang="en-US"/>
          </a:p>
        </p:txBody>
      </p:sp>
    </p:spTree>
    <p:extLst>
      <p:ext uri="{BB962C8B-B14F-4D97-AF65-F5344CB8AC3E}">
        <p14:creationId xmlns:p14="http://schemas.microsoft.com/office/powerpoint/2010/main" val="254901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28</a:t>
            </a:fld>
            <a:endParaRPr lang="en-US"/>
          </a:p>
        </p:txBody>
      </p:sp>
    </p:spTree>
    <p:extLst>
      <p:ext uri="{BB962C8B-B14F-4D97-AF65-F5344CB8AC3E}">
        <p14:creationId xmlns:p14="http://schemas.microsoft.com/office/powerpoint/2010/main" val="2857737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29</a:t>
            </a:fld>
            <a:endParaRPr lang="en-US"/>
          </a:p>
        </p:txBody>
      </p:sp>
    </p:spTree>
    <p:extLst>
      <p:ext uri="{BB962C8B-B14F-4D97-AF65-F5344CB8AC3E}">
        <p14:creationId xmlns:p14="http://schemas.microsoft.com/office/powerpoint/2010/main" val="263053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31</a:t>
            </a:fld>
            <a:endParaRPr lang="en-US"/>
          </a:p>
        </p:txBody>
      </p:sp>
    </p:spTree>
    <p:extLst>
      <p:ext uri="{BB962C8B-B14F-4D97-AF65-F5344CB8AC3E}">
        <p14:creationId xmlns:p14="http://schemas.microsoft.com/office/powerpoint/2010/main" val="267842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44</a:t>
            </a:fld>
            <a:endParaRPr lang="en-US"/>
          </a:p>
        </p:txBody>
      </p:sp>
    </p:spTree>
    <p:extLst>
      <p:ext uri="{BB962C8B-B14F-4D97-AF65-F5344CB8AC3E}">
        <p14:creationId xmlns:p14="http://schemas.microsoft.com/office/powerpoint/2010/main" val="296920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2</a:t>
            </a:fld>
            <a:endParaRPr lang="en-US"/>
          </a:p>
        </p:txBody>
      </p:sp>
    </p:spTree>
    <p:extLst>
      <p:ext uri="{BB962C8B-B14F-4D97-AF65-F5344CB8AC3E}">
        <p14:creationId xmlns:p14="http://schemas.microsoft.com/office/powerpoint/2010/main" val="312585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3</a:t>
            </a:fld>
            <a:endParaRPr lang="en-US"/>
          </a:p>
        </p:txBody>
      </p:sp>
    </p:spTree>
    <p:extLst>
      <p:ext uri="{BB962C8B-B14F-4D97-AF65-F5344CB8AC3E}">
        <p14:creationId xmlns:p14="http://schemas.microsoft.com/office/powerpoint/2010/main" val="37555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4</a:t>
            </a:fld>
            <a:endParaRPr lang="en-US"/>
          </a:p>
        </p:txBody>
      </p:sp>
    </p:spTree>
    <p:extLst>
      <p:ext uri="{BB962C8B-B14F-4D97-AF65-F5344CB8AC3E}">
        <p14:creationId xmlns:p14="http://schemas.microsoft.com/office/powerpoint/2010/main" val="73263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6</a:t>
            </a:fld>
            <a:endParaRPr lang="en-US"/>
          </a:p>
        </p:txBody>
      </p:sp>
    </p:spTree>
    <p:extLst>
      <p:ext uri="{BB962C8B-B14F-4D97-AF65-F5344CB8AC3E}">
        <p14:creationId xmlns:p14="http://schemas.microsoft.com/office/powerpoint/2010/main" val="82160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7</a:t>
            </a:fld>
            <a:endParaRPr lang="en-US"/>
          </a:p>
        </p:txBody>
      </p:sp>
    </p:spTree>
    <p:extLst>
      <p:ext uri="{BB962C8B-B14F-4D97-AF65-F5344CB8AC3E}">
        <p14:creationId xmlns:p14="http://schemas.microsoft.com/office/powerpoint/2010/main" val="195464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11</a:t>
            </a:fld>
            <a:endParaRPr lang="en-US"/>
          </a:p>
        </p:txBody>
      </p:sp>
    </p:spTree>
    <p:extLst>
      <p:ext uri="{BB962C8B-B14F-4D97-AF65-F5344CB8AC3E}">
        <p14:creationId xmlns:p14="http://schemas.microsoft.com/office/powerpoint/2010/main" val="279468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13</a:t>
            </a:fld>
            <a:endParaRPr lang="en-US"/>
          </a:p>
        </p:txBody>
      </p:sp>
    </p:spTree>
    <p:extLst>
      <p:ext uri="{BB962C8B-B14F-4D97-AF65-F5344CB8AC3E}">
        <p14:creationId xmlns:p14="http://schemas.microsoft.com/office/powerpoint/2010/main" val="105553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32E-F476-4AB2-9D8E-B6EBD2B5DD2E}" type="slidenum">
              <a:rPr lang="en-US" smtClean="0"/>
              <a:t>15</a:t>
            </a:fld>
            <a:endParaRPr lang="en-US"/>
          </a:p>
        </p:txBody>
      </p:sp>
    </p:spTree>
    <p:extLst>
      <p:ext uri="{BB962C8B-B14F-4D97-AF65-F5344CB8AC3E}">
        <p14:creationId xmlns:p14="http://schemas.microsoft.com/office/powerpoint/2010/main" val="1153738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25E4CEB-E690-471D-8D71-2902C575FD78}" type="datetimeFigureOut">
              <a:rPr lang="en-US" smtClean="0"/>
              <a:t>9/24/2018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56A7F5-16B6-406F-848E-29D8392582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6A7F5-16B6-406F-848E-29D8392582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6A7F5-16B6-406F-848E-29D8392582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6A7F5-16B6-406F-848E-29D83925828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56A7F5-16B6-406F-848E-29D83925828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56A7F5-16B6-406F-848E-29D83925828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56A7F5-16B6-406F-848E-29D8392582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56A7F5-16B6-406F-848E-29D83925828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5E4CEB-E690-471D-8D71-2902C575FD78}" type="datetimeFigureOut">
              <a:rPr lang="en-US" smtClean="0"/>
              <a:t>9/24/2018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56A7F5-16B6-406F-848E-29D8392582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25E4CEB-E690-471D-8D71-2902C575FD78}" type="datetimeFigureOut">
              <a:rPr lang="en-US" smtClean="0"/>
              <a:t>9/24/2018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56A7F5-16B6-406F-848E-29D8392582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25E4CEB-E690-471D-8D71-2902C575FD78}" type="datetimeFigureOut">
              <a:rPr lang="en-US" smtClean="0"/>
              <a:t>9/24/2018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56A7F5-16B6-406F-848E-29D83925828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5E4CEB-E690-471D-8D71-2902C575FD78}" type="datetimeFigureOut">
              <a:rPr lang="en-US" smtClean="0"/>
              <a:t>9/24/2018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56A7F5-16B6-406F-848E-29D8392582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Series Authorities Information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Deborah Tomaras</a:t>
            </a:r>
          </a:p>
          <a:p>
            <a:r>
              <a:rPr lang="en-US" dirty="0" smtClean="0"/>
              <a:t>Minerva Cataloging Roundtable</a:t>
            </a:r>
          </a:p>
          <a:p>
            <a:r>
              <a:rPr lang="en-US" dirty="0" smtClean="0"/>
              <a:t>September 13, 2018</a:t>
            </a:r>
            <a:endParaRPr lang="en-US" dirty="0"/>
          </a:p>
        </p:txBody>
      </p:sp>
    </p:spTree>
    <p:extLst>
      <p:ext uri="{BB962C8B-B14F-4D97-AF65-F5344CB8AC3E}">
        <p14:creationId xmlns:p14="http://schemas.microsoft.com/office/powerpoint/2010/main" val="1407038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81138"/>
            <a:ext cx="7391399" cy="4525962"/>
          </a:xfrm>
        </p:spPr>
      </p:pic>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45976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you’ve determined that something is a series, please </a:t>
            </a:r>
            <a:r>
              <a:rPr lang="en-US" b="1" u="sng" dirty="0" smtClean="0"/>
              <a:t>do NOT</a:t>
            </a:r>
            <a:r>
              <a:rPr lang="en-US" dirty="0" smtClean="0"/>
              <a:t> also put its words in the 245, even if they’re duplicated on the title page and series title page.</a:t>
            </a:r>
            <a:endParaRPr lang="en-US" dirty="0"/>
          </a:p>
        </p:txBody>
      </p:sp>
      <p:sp>
        <p:nvSpPr>
          <p:cNvPr id="2" name="Title 1"/>
          <p:cNvSpPr>
            <a:spLocks noGrp="1"/>
          </p:cNvSpPr>
          <p:nvPr>
            <p:ph type="title"/>
          </p:nvPr>
        </p:nvSpPr>
        <p:spPr>
          <a:xfrm>
            <a:off x="228600" y="274638"/>
            <a:ext cx="8686800" cy="1143000"/>
          </a:xfrm>
        </p:spPr>
        <p:txBody>
          <a:bodyPr>
            <a:normAutofit fontScale="90000"/>
          </a:bodyPr>
          <a:lstStyle/>
          <a:p>
            <a:r>
              <a:rPr lang="en-US" dirty="0" smtClean="0"/>
              <a:t>Where NOT to put series information</a:t>
            </a:r>
            <a:endParaRPr lang="en-US" dirty="0"/>
          </a:p>
        </p:txBody>
      </p:sp>
    </p:spTree>
    <p:extLst>
      <p:ext uri="{BB962C8B-B14F-4D97-AF65-F5344CB8AC3E}">
        <p14:creationId xmlns:p14="http://schemas.microsoft.com/office/powerpoint/2010/main" val="3695088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4419600"/>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248615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799"/>
          </a:xfrm>
        </p:spPr>
        <p:txBody>
          <a:bodyPr>
            <a:normAutofit lnSpcReduction="10000"/>
          </a:bodyPr>
          <a:lstStyle/>
          <a:p>
            <a:r>
              <a:rPr lang="en-US" sz="3000" dirty="0" smtClean="0"/>
              <a:t>If you have an 8xx in your record, the 490 first indicator should be “1”</a:t>
            </a:r>
          </a:p>
          <a:p>
            <a:pPr marL="109728" indent="0">
              <a:buNone/>
            </a:pPr>
            <a:endParaRPr lang="en-US" sz="3000" dirty="0" smtClean="0"/>
          </a:p>
          <a:p>
            <a:r>
              <a:rPr lang="en-US" sz="3000" dirty="0" smtClean="0"/>
              <a:t>If you DON’T have an 8xx in your record, the 490 first indicator should be “0”</a:t>
            </a:r>
          </a:p>
          <a:p>
            <a:pPr marL="109728" indent="0">
              <a:buNone/>
            </a:pPr>
            <a:endParaRPr lang="en-US" dirty="0" smtClean="0"/>
          </a:p>
          <a:p>
            <a:r>
              <a:rPr lang="en-US" dirty="0" smtClean="0"/>
              <a:t>***Beware of Library of Congress bibliographic records. They don’t trace series anymore, so ALL their 490s are 0s, whether they should be or not (and they lack 8xx, even when series authority records exist)***</a:t>
            </a:r>
            <a:endParaRPr lang="en-US" dirty="0"/>
          </a:p>
        </p:txBody>
      </p:sp>
      <p:sp>
        <p:nvSpPr>
          <p:cNvPr id="2" name="Title 1"/>
          <p:cNvSpPr>
            <a:spLocks noGrp="1"/>
          </p:cNvSpPr>
          <p:nvPr>
            <p:ph type="title"/>
          </p:nvPr>
        </p:nvSpPr>
        <p:spPr/>
        <p:txBody>
          <a:bodyPr/>
          <a:lstStyle/>
          <a:p>
            <a:r>
              <a:rPr lang="en-US" dirty="0" smtClean="0"/>
              <a:t>How about those indicators?</a:t>
            </a:r>
            <a:endParaRPr lang="en-US" dirty="0"/>
          </a:p>
        </p:txBody>
      </p:sp>
    </p:spTree>
    <p:extLst>
      <p:ext uri="{BB962C8B-B14F-4D97-AF65-F5344CB8AC3E}">
        <p14:creationId xmlns:p14="http://schemas.microsoft.com/office/powerpoint/2010/main" val="441075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81138"/>
            <a:ext cx="6934199" cy="4525962"/>
          </a:xfrm>
        </p:spPr>
      </p:pic>
    </p:spTree>
    <p:extLst>
      <p:ext uri="{BB962C8B-B14F-4D97-AF65-F5344CB8AC3E}">
        <p14:creationId xmlns:p14="http://schemas.microsoft.com/office/powerpoint/2010/main" val="275807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600" dirty="0" smtClean="0"/>
              <a:t>Look at the </a:t>
            </a:r>
            <a:r>
              <a:rPr lang="en-US" sz="3600" b="1" u="sng" dirty="0" smtClean="0"/>
              <a:t>645 field</a:t>
            </a:r>
            <a:r>
              <a:rPr lang="en-US" sz="3600" dirty="0" smtClean="0"/>
              <a:t> in the series authority record</a:t>
            </a:r>
          </a:p>
          <a:p>
            <a:pPr lvl="1"/>
            <a:r>
              <a:rPr lang="en-US" sz="3600" dirty="0" smtClean="0"/>
              <a:t>If it starts with a “</a:t>
            </a:r>
            <a:r>
              <a:rPr lang="en-US" sz="3600" b="1" dirty="0" smtClean="0"/>
              <a:t>t</a:t>
            </a:r>
            <a:r>
              <a:rPr lang="en-US" sz="3600" dirty="0" smtClean="0"/>
              <a:t>”, you should have an 8xx, and the first indicator in the 490 field should be “1”</a:t>
            </a:r>
          </a:p>
          <a:p>
            <a:pPr lvl="1"/>
            <a:r>
              <a:rPr lang="en-US" sz="3600" dirty="0" smtClean="0"/>
              <a:t>If the 645 field starts with an “</a:t>
            </a:r>
            <a:r>
              <a:rPr lang="en-US" sz="3600" b="1" dirty="0" smtClean="0"/>
              <a:t>n</a:t>
            </a:r>
            <a:r>
              <a:rPr lang="en-US" sz="3600" dirty="0" smtClean="0"/>
              <a:t>”, you should NOT have an 8xx field, and that first indicator in the 490 field should be a “0”</a:t>
            </a:r>
            <a:endParaRPr lang="en-US" sz="3600" dirty="0"/>
          </a:p>
        </p:txBody>
      </p:sp>
      <p:sp>
        <p:nvSpPr>
          <p:cNvPr id="2" name="Title 1"/>
          <p:cNvSpPr>
            <a:spLocks noGrp="1"/>
          </p:cNvSpPr>
          <p:nvPr>
            <p:ph type="title"/>
          </p:nvPr>
        </p:nvSpPr>
        <p:spPr/>
        <p:txBody>
          <a:bodyPr>
            <a:normAutofit fontScale="90000"/>
          </a:bodyPr>
          <a:lstStyle/>
          <a:p>
            <a:r>
              <a:rPr lang="en-US" dirty="0" smtClean="0"/>
              <a:t>How to verify 1 versus 0 for indicators</a:t>
            </a:r>
            <a:endParaRPr lang="en-US" dirty="0"/>
          </a:p>
        </p:txBody>
      </p:sp>
    </p:spTree>
    <p:extLst>
      <p:ext uri="{BB962C8B-B14F-4D97-AF65-F5344CB8AC3E}">
        <p14:creationId xmlns:p14="http://schemas.microsoft.com/office/powerpoint/2010/main" val="3321205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481138"/>
            <a:ext cx="8000999" cy="4525962"/>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2381322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8077200" cy="4495800"/>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187330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 we’ve determined that the 490 should match exactly what’s in the material you’re cataloging.</a:t>
            </a:r>
          </a:p>
          <a:p>
            <a:r>
              <a:rPr lang="en-US" dirty="0" smtClean="0"/>
              <a:t>What about the 8xx? That should match what’s in the series authority record. It doesn’t need to match the 490, unless the series is identical in the material and the authority record.</a:t>
            </a:r>
            <a:endParaRPr lang="en-US" dirty="0"/>
          </a:p>
        </p:txBody>
      </p:sp>
      <p:sp>
        <p:nvSpPr>
          <p:cNvPr id="2" name="Title 1"/>
          <p:cNvSpPr>
            <a:spLocks noGrp="1"/>
          </p:cNvSpPr>
          <p:nvPr>
            <p:ph type="title"/>
          </p:nvPr>
        </p:nvSpPr>
        <p:spPr/>
        <p:txBody>
          <a:bodyPr/>
          <a:lstStyle/>
          <a:p>
            <a:r>
              <a:rPr lang="en-US" dirty="0" smtClean="0"/>
              <a:t>On to the 8xx</a:t>
            </a:r>
            <a:endParaRPr lang="en-US" dirty="0"/>
          </a:p>
        </p:txBody>
      </p:sp>
    </p:spTree>
    <p:extLst>
      <p:ext uri="{BB962C8B-B14F-4D97-AF65-F5344CB8AC3E}">
        <p14:creationId xmlns:p14="http://schemas.microsoft.com/office/powerpoint/2010/main" val="356606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382000" cy="4648199"/>
          </a:xfrm>
        </p:spPr>
      </p:pic>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74266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1999"/>
          </a:xfrm>
        </p:spPr>
        <p:txBody>
          <a:bodyPr/>
          <a:lstStyle/>
          <a:p>
            <a:r>
              <a:rPr lang="en-US" sz="3600" dirty="0" smtClean="0"/>
              <a:t>Trace </a:t>
            </a:r>
            <a:r>
              <a:rPr lang="en-US" sz="3600" b="1" u="sng" dirty="0" smtClean="0"/>
              <a:t>exactly</a:t>
            </a:r>
            <a:r>
              <a:rPr lang="en-US" sz="3600" dirty="0" smtClean="0"/>
              <a:t> what you see on the material in hand (book, audiobook, etc.). That includes:</a:t>
            </a:r>
          </a:p>
          <a:p>
            <a:pPr lvl="1"/>
            <a:r>
              <a:rPr lang="en-US" sz="3600" dirty="0" smtClean="0"/>
              <a:t>Articles (A, The, An, etc.)</a:t>
            </a:r>
          </a:p>
          <a:p>
            <a:pPr lvl="1"/>
            <a:r>
              <a:rPr lang="en-US" sz="3600" dirty="0" smtClean="0"/>
              <a:t>Wording</a:t>
            </a:r>
          </a:p>
          <a:p>
            <a:pPr lvl="1"/>
            <a:r>
              <a:rPr lang="en-US" sz="3600" dirty="0" smtClean="0"/>
              <a:t>Format of the numbers in the |v</a:t>
            </a:r>
          </a:p>
          <a:p>
            <a:pPr marL="457200" lvl="1" indent="0">
              <a:buNone/>
            </a:pPr>
            <a:endParaRPr lang="en-US" dirty="0"/>
          </a:p>
        </p:txBody>
      </p:sp>
      <p:sp>
        <p:nvSpPr>
          <p:cNvPr id="2" name="Title 1"/>
          <p:cNvSpPr>
            <a:spLocks noGrp="1"/>
          </p:cNvSpPr>
          <p:nvPr>
            <p:ph type="title"/>
          </p:nvPr>
        </p:nvSpPr>
        <p:spPr/>
        <p:txBody>
          <a:bodyPr/>
          <a:lstStyle/>
          <a:p>
            <a:r>
              <a:rPr lang="en-US" dirty="0" smtClean="0"/>
              <a:t>Let’s start with the 490</a:t>
            </a:r>
            <a:endParaRPr lang="en-US" dirty="0"/>
          </a:p>
        </p:txBody>
      </p:sp>
    </p:spTree>
    <p:extLst>
      <p:ext uri="{BB962C8B-B14F-4D97-AF65-F5344CB8AC3E}">
        <p14:creationId xmlns:p14="http://schemas.microsoft.com/office/powerpoint/2010/main" val="231144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399"/>
          </a:xfrm>
        </p:spPr>
        <p:txBody>
          <a:bodyPr>
            <a:normAutofit/>
          </a:bodyPr>
          <a:lstStyle/>
          <a:p>
            <a:r>
              <a:rPr lang="en-US" sz="3200" dirty="0" smtClean="0"/>
              <a:t>Check the </a:t>
            </a:r>
            <a:r>
              <a:rPr lang="en-US" sz="3200" b="1" u="sng" dirty="0" smtClean="0"/>
              <a:t>1xx field</a:t>
            </a:r>
            <a:r>
              <a:rPr lang="en-US" sz="3200" dirty="0" smtClean="0"/>
              <a:t> in the series authority record.</a:t>
            </a:r>
          </a:p>
          <a:p>
            <a:pPr lvl="1"/>
            <a:r>
              <a:rPr lang="en-US" sz="3200" dirty="0" smtClean="0"/>
              <a:t>If it says </a:t>
            </a:r>
            <a:r>
              <a:rPr lang="en-US" sz="3200" b="1" dirty="0" smtClean="0"/>
              <a:t>100</a:t>
            </a:r>
            <a:r>
              <a:rPr lang="en-US" sz="3200" dirty="0" smtClean="0"/>
              <a:t>, then you have a name/title series, and it should be coded 800 1_ in the bib record</a:t>
            </a:r>
          </a:p>
          <a:p>
            <a:pPr lvl="1"/>
            <a:r>
              <a:rPr lang="en-US" sz="3200" dirty="0" smtClean="0"/>
              <a:t>If it says </a:t>
            </a:r>
            <a:r>
              <a:rPr lang="en-US" sz="3200" b="1" dirty="0" smtClean="0"/>
              <a:t>130</a:t>
            </a:r>
            <a:r>
              <a:rPr lang="en-US" sz="3200" dirty="0" smtClean="0"/>
              <a:t>, then you have a title-only series, and it should be coded 830 _0 in the bib record</a:t>
            </a:r>
            <a:endParaRPr lang="en-US" sz="3200" dirty="0"/>
          </a:p>
        </p:txBody>
      </p:sp>
      <p:sp>
        <p:nvSpPr>
          <p:cNvPr id="2" name="Title 1"/>
          <p:cNvSpPr>
            <a:spLocks noGrp="1"/>
          </p:cNvSpPr>
          <p:nvPr>
            <p:ph type="title"/>
          </p:nvPr>
        </p:nvSpPr>
        <p:spPr/>
        <p:txBody>
          <a:bodyPr/>
          <a:lstStyle/>
          <a:p>
            <a:r>
              <a:rPr lang="en-US" dirty="0" smtClean="0"/>
              <a:t>800 versus 830</a:t>
            </a:r>
            <a:endParaRPr lang="en-US" dirty="0"/>
          </a:p>
        </p:txBody>
      </p:sp>
    </p:spTree>
    <p:extLst>
      <p:ext uri="{BB962C8B-B14F-4D97-AF65-F5344CB8AC3E}">
        <p14:creationId xmlns:p14="http://schemas.microsoft.com/office/powerpoint/2010/main" val="1140891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9200"/>
            <a:ext cx="8229600" cy="4648199"/>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696179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4419599"/>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2566182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a:bodyPr>
          <a:lstStyle/>
          <a:p>
            <a:r>
              <a:rPr lang="en-US" dirty="0" smtClean="0"/>
              <a:t>Remember that the 8xx must exactly match the series authority record?</a:t>
            </a:r>
          </a:p>
          <a:p>
            <a:pPr lvl="1"/>
            <a:r>
              <a:rPr lang="en-US" dirty="0" smtClean="0"/>
              <a:t>That means you can ONLY include numbers in the 8xx if they are ALSO in the series authority record.</a:t>
            </a:r>
          </a:p>
          <a:p>
            <a:pPr lvl="1"/>
            <a:r>
              <a:rPr lang="en-US" dirty="0" smtClean="0"/>
              <a:t>Check field </a:t>
            </a:r>
            <a:r>
              <a:rPr lang="en-US" b="1" u="sng" dirty="0" smtClean="0"/>
              <a:t>642</a:t>
            </a:r>
            <a:r>
              <a:rPr lang="en-US" dirty="0" smtClean="0"/>
              <a:t>. If there isn’t one, </a:t>
            </a:r>
            <a:r>
              <a:rPr lang="en-US" u="sng" dirty="0" smtClean="0"/>
              <a:t>DO NOT</a:t>
            </a:r>
            <a:r>
              <a:rPr lang="en-US" dirty="0" smtClean="0"/>
              <a:t> put numbers in the 8xx.</a:t>
            </a:r>
          </a:p>
          <a:p>
            <a:pPr lvl="1"/>
            <a:r>
              <a:rPr lang="en-US" dirty="0" smtClean="0"/>
              <a:t>If there is a 642, the numbers in the 8xx must </a:t>
            </a:r>
            <a:r>
              <a:rPr lang="en-US" u="sng" dirty="0" smtClean="0"/>
              <a:t>match the format</a:t>
            </a:r>
            <a:r>
              <a:rPr lang="en-US" dirty="0" smtClean="0"/>
              <a:t> in the 642 field (i.e.: v., bk., just numbers, etc.)</a:t>
            </a:r>
          </a:p>
          <a:p>
            <a:pPr lvl="1"/>
            <a:r>
              <a:rPr lang="en-US" dirty="0" smtClean="0"/>
              <a:t>***Note also that there are no brackets [] allowed in the 8xx. So no numbering like this (example: [7])***</a:t>
            </a:r>
            <a:endParaRPr lang="en-US" dirty="0"/>
          </a:p>
        </p:txBody>
      </p:sp>
      <p:sp>
        <p:nvSpPr>
          <p:cNvPr id="2" name="Title 1"/>
          <p:cNvSpPr>
            <a:spLocks noGrp="1"/>
          </p:cNvSpPr>
          <p:nvPr>
            <p:ph type="title"/>
          </p:nvPr>
        </p:nvSpPr>
        <p:spPr/>
        <p:txBody>
          <a:bodyPr/>
          <a:lstStyle/>
          <a:p>
            <a:r>
              <a:rPr lang="en-US" dirty="0" smtClean="0"/>
              <a:t>Numbering in the 8xx</a:t>
            </a:r>
            <a:endParaRPr lang="en-US" dirty="0"/>
          </a:p>
        </p:txBody>
      </p:sp>
    </p:spTree>
    <p:extLst>
      <p:ext uri="{BB962C8B-B14F-4D97-AF65-F5344CB8AC3E}">
        <p14:creationId xmlns:p14="http://schemas.microsoft.com/office/powerpoint/2010/main" val="3542449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1"/>
            <a:ext cx="8229600" cy="4419600"/>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1917222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4343400"/>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270934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r>
              <a:rPr lang="en-US" dirty="0" smtClean="0"/>
              <a:t>A special reminder to check for audiobook series authority records, as they are often treated slightly differently from regular print series authority records (sometimes not numbered or differently numbered, etc.)</a:t>
            </a:r>
          </a:p>
          <a:p>
            <a:pPr lvl="1"/>
            <a:r>
              <a:rPr lang="en-US" dirty="0" smtClean="0"/>
              <a:t>You can recognize them by words like “Audio” or “Spoken word” in the 1xx field</a:t>
            </a:r>
          </a:p>
          <a:p>
            <a:pPr lvl="1"/>
            <a:r>
              <a:rPr lang="en-US" dirty="0" smtClean="0"/>
              <a:t>Don’t just use the print series authority record without checking in Sierra and </a:t>
            </a:r>
            <a:r>
              <a:rPr lang="en-US" dirty="0" err="1" smtClean="0"/>
              <a:t>InnView</a:t>
            </a:r>
            <a:r>
              <a:rPr lang="en-US" dirty="0" smtClean="0"/>
              <a:t> and </a:t>
            </a:r>
            <a:r>
              <a:rPr lang="en-US" dirty="0" err="1" smtClean="0"/>
              <a:t>SkyRiver</a:t>
            </a:r>
            <a:r>
              <a:rPr lang="en-US" dirty="0" smtClean="0"/>
              <a:t> to see if there is an audiobook series authority record out there</a:t>
            </a:r>
            <a:endParaRPr lang="en-US" dirty="0"/>
          </a:p>
        </p:txBody>
      </p:sp>
      <p:sp>
        <p:nvSpPr>
          <p:cNvPr id="2" name="Title 1"/>
          <p:cNvSpPr>
            <a:spLocks noGrp="1"/>
          </p:cNvSpPr>
          <p:nvPr>
            <p:ph type="title"/>
          </p:nvPr>
        </p:nvSpPr>
        <p:spPr/>
        <p:txBody>
          <a:bodyPr/>
          <a:lstStyle/>
          <a:p>
            <a:r>
              <a:rPr lang="en-US" dirty="0" smtClean="0"/>
              <a:t>Audiobooks versus Print</a:t>
            </a:r>
            <a:endParaRPr lang="en-US" dirty="0"/>
          </a:p>
        </p:txBody>
      </p:sp>
    </p:spTree>
    <p:extLst>
      <p:ext uri="{BB962C8B-B14F-4D97-AF65-F5344CB8AC3E}">
        <p14:creationId xmlns:p14="http://schemas.microsoft.com/office/powerpoint/2010/main" val="3336493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94821"/>
            <a:ext cx="8229600" cy="4372579"/>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94793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07091"/>
          </a:xfrm>
        </p:spPr>
        <p:txBody>
          <a:bodyPr>
            <a:normAutofit fontScale="92500" lnSpcReduction="10000"/>
          </a:bodyPr>
          <a:lstStyle/>
          <a:p>
            <a:r>
              <a:rPr lang="en-US" dirty="0" smtClean="0"/>
              <a:t>So remember that you should look at the:</a:t>
            </a:r>
          </a:p>
          <a:p>
            <a:pPr lvl="1"/>
            <a:r>
              <a:rPr lang="en-US" sz="2600" b="1" u="sng" dirty="0" smtClean="0"/>
              <a:t>1xx</a:t>
            </a:r>
            <a:r>
              <a:rPr lang="en-US" sz="2600" dirty="0" smtClean="0"/>
              <a:t> (to determine form of 8xx field)</a:t>
            </a:r>
          </a:p>
          <a:p>
            <a:pPr lvl="1"/>
            <a:r>
              <a:rPr lang="en-US" sz="2600" b="1" u="sng" dirty="0" smtClean="0"/>
              <a:t>642</a:t>
            </a:r>
            <a:r>
              <a:rPr lang="en-US" sz="2600" dirty="0" smtClean="0"/>
              <a:t> (to determine if numbering is allowed, and if so how to format it)</a:t>
            </a:r>
          </a:p>
          <a:p>
            <a:pPr lvl="1"/>
            <a:r>
              <a:rPr lang="en-US" sz="2600" b="1" u="sng" dirty="0" smtClean="0"/>
              <a:t>645</a:t>
            </a:r>
            <a:r>
              <a:rPr lang="en-US" sz="2600" dirty="0" smtClean="0"/>
              <a:t> (to determine whether to trace the series or not, i.e. if an 8xx is allowed)</a:t>
            </a:r>
          </a:p>
          <a:p>
            <a:pPr marL="109728" indent="0">
              <a:buNone/>
            </a:pPr>
            <a:endParaRPr lang="en-US" dirty="0" smtClean="0"/>
          </a:p>
          <a:p>
            <a:r>
              <a:rPr lang="en-US" dirty="0" smtClean="0"/>
              <a:t>Sometimes, though, there are other fields to pay attention to in a series authority record, like the </a:t>
            </a:r>
            <a:r>
              <a:rPr lang="en-US" b="1" u="sng" dirty="0" smtClean="0"/>
              <a:t>667</a:t>
            </a:r>
            <a:r>
              <a:rPr lang="en-US" dirty="0" smtClean="0"/>
              <a:t> (which explains series numbering oddities, differences between large print and regular print series tracing, etc.)</a:t>
            </a:r>
            <a:endParaRPr lang="en-US" dirty="0"/>
          </a:p>
        </p:txBody>
      </p:sp>
      <p:sp>
        <p:nvSpPr>
          <p:cNvPr id="2" name="Title 1"/>
          <p:cNvSpPr>
            <a:spLocks noGrp="1"/>
          </p:cNvSpPr>
          <p:nvPr>
            <p:ph type="title"/>
          </p:nvPr>
        </p:nvSpPr>
        <p:spPr/>
        <p:txBody>
          <a:bodyPr>
            <a:normAutofit fontScale="90000"/>
          </a:bodyPr>
          <a:lstStyle/>
          <a:p>
            <a:r>
              <a:rPr lang="en-US" dirty="0" smtClean="0"/>
              <a:t>Reminder of important fields in series authorities</a:t>
            </a:r>
            <a:endParaRPr lang="en-US" dirty="0"/>
          </a:p>
        </p:txBody>
      </p:sp>
    </p:spTree>
    <p:extLst>
      <p:ext uri="{BB962C8B-B14F-4D97-AF65-F5344CB8AC3E}">
        <p14:creationId xmlns:p14="http://schemas.microsoft.com/office/powerpoint/2010/main" val="1981302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That 667 is particularly important when there are authority records for series that indicate that they shouldn’t be considered series.</a:t>
            </a:r>
          </a:p>
          <a:p>
            <a:pPr marL="109728" indent="0">
              <a:buNone/>
            </a:pPr>
            <a:endParaRPr lang="en-US" dirty="0" smtClean="0"/>
          </a:p>
          <a:p>
            <a:r>
              <a:rPr lang="en-US" dirty="0" smtClean="0"/>
              <a:t>In these, there is </a:t>
            </a:r>
            <a:r>
              <a:rPr lang="en-US" b="1" u="sng" dirty="0" smtClean="0"/>
              <a:t>no 645 tracing field</a:t>
            </a:r>
            <a:r>
              <a:rPr lang="en-US" dirty="0" smtClean="0"/>
              <a:t>, and the 667 usually explains where to put the series-like words instead of in a 490/8xx (or not to put them anywhere)</a:t>
            </a:r>
          </a:p>
        </p:txBody>
      </p:sp>
      <p:sp>
        <p:nvSpPr>
          <p:cNvPr id="2" name="Title 1"/>
          <p:cNvSpPr>
            <a:spLocks noGrp="1"/>
          </p:cNvSpPr>
          <p:nvPr>
            <p:ph type="title"/>
          </p:nvPr>
        </p:nvSpPr>
        <p:spPr/>
        <p:txBody>
          <a:bodyPr/>
          <a:lstStyle/>
          <a:p>
            <a:r>
              <a:rPr lang="en-US" dirty="0" smtClean="0"/>
              <a:t>Series records that aren’t</a:t>
            </a:r>
            <a:endParaRPr lang="en-US" dirty="0"/>
          </a:p>
        </p:txBody>
      </p:sp>
    </p:spTree>
    <p:extLst>
      <p:ext uri="{BB962C8B-B14F-4D97-AF65-F5344CB8AC3E}">
        <p14:creationId xmlns:p14="http://schemas.microsoft.com/office/powerpoint/2010/main" val="321789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5105399"/>
          </a:xfrm>
        </p:spPr>
        <p:txBody>
          <a:bodyPr>
            <a:normAutofit/>
          </a:bodyPr>
          <a:lstStyle/>
          <a:p>
            <a:r>
              <a:rPr lang="en-US" dirty="0" smtClean="0"/>
              <a:t>Scott </a:t>
            </a:r>
            <a:r>
              <a:rPr lang="en-US" dirty="0" err="1" smtClean="0"/>
              <a:t>Reintgen</a:t>
            </a:r>
            <a:r>
              <a:rPr lang="en-US" dirty="0" smtClean="0"/>
              <a:t>, </a:t>
            </a:r>
            <a:r>
              <a:rPr lang="en-US" i="1" dirty="0" err="1" smtClean="0"/>
              <a:t>Nyxia</a:t>
            </a:r>
            <a:r>
              <a:rPr lang="en-US" i="1" dirty="0" smtClean="0"/>
              <a:t> unleashed.</a:t>
            </a:r>
          </a:p>
          <a:p>
            <a:pPr lvl="1"/>
            <a:r>
              <a:rPr lang="en-US" dirty="0" smtClean="0"/>
              <a:t>Title page reads: The </a:t>
            </a:r>
            <a:r>
              <a:rPr lang="en-US" dirty="0" err="1" smtClean="0"/>
              <a:t>Nyxia</a:t>
            </a:r>
            <a:r>
              <a:rPr lang="en-US" dirty="0" smtClean="0"/>
              <a:t> triad book 2</a:t>
            </a:r>
          </a:p>
          <a:p>
            <a:pPr lvl="1"/>
            <a:r>
              <a:rPr lang="en-US" dirty="0" smtClean="0"/>
              <a:t>490 should look like:</a:t>
            </a:r>
            <a:endParaRPr lang="en-US" dirty="0"/>
          </a:p>
          <a:p>
            <a:pPr marL="457200" lvl="1" indent="0">
              <a:buNone/>
            </a:pPr>
            <a:endParaRPr lang="en-US" dirty="0" smtClean="0"/>
          </a:p>
          <a:p>
            <a:pPr marL="457200" lvl="1" indent="0">
              <a:buNone/>
            </a:pPr>
            <a:endParaRPr lang="en-US" dirty="0"/>
          </a:p>
          <a:p>
            <a:endParaRPr lang="en-US" dirty="0" smtClean="0"/>
          </a:p>
          <a:p>
            <a:r>
              <a:rPr lang="en-US" dirty="0" smtClean="0"/>
              <a:t>Shelley Shepherd Gray, </a:t>
            </a:r>
            <a:r>
              <a:rPr lang="en-US" i="1" dirty="0" smtClean="0"/>
              <a:t>Hopeful.</a:t>
            </a:r>
            <a:endParaRPr lang="en-US" i="1" dirty="0"/>
          </a:p>
          <a:p>
            <a:pPr lvl="1"/>
            <a:r>
              <a:rPr lang="en-US" dirty="0"/>
              <a:t>Title page reads: </a:t>
            </a:r>
            <a:r>
              <a:rPr lang="en-US" dirty="0" smtClean="0"/>
              <a:t>Return to Sugarcreek book one</a:t>
            </a:r>
            <a:endParaRPr lang="en-US" dirty="0"/>
          </a:p>
          <a:p>
            <a:pPr lvl="1"/>
            <a:r>
              <a:rPr lang="en-US" dirty="0"/>
              <a:t>490 should look like:</a:t>
            </a:r>
          </a:p>
          <a:p>
            <a:pPr marL="457200" lvl="1" indent="0">
              <a:buNone/>
            </a:pPr>
            <a:endParaRPr lang="en-US" dirty="0" smtClean="0"/>
          </a:p>
        </p:txBody>
      </p:sp>
      <p:sp>
        <p:nvSpPr>
          <p:cNvPr id="2" name="Title 1"/>
          <p:cNvSpPr>
            <a:spLocks noGrp="1"/>
          </p:cNvSpPr>
          <p:nvPr>
            <p:ph type="title"/>
          </p:nvPr>
        </p:nvSpPr>
        <p:spPr/>
        <p:txBody>
          <a:bodyPr/>
          <a:lstStyle/>
          <a:p>
            <a:r>
              <a:rPr lang="en-US" dirty="0" smtClean="0"/>
              <a:t>Examples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527737"/>
            <a:ext cx="5410200" cy="9239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5029200"/>
            <a:ext cx="5410200" cy="1143000"/>
          </a:xfrm>
          <a:prstGeom prst="rect">
            <a:avLst/>
          </a:prstGeom>
        </p:spPr>
      </p:pic>
    </p:spTree>
    <p:extLst>
      <p:ext uri="{BB962C8B-B14F-4D97-AF65-F5344CB8AC3E}">
        <p14:creationId xmlns:p14="http://schemas.microsoft.com/office/powerpoint/2010/main" val="4199788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0"/>
            <a:ext cx="8305800" cy="4267200"/>
          </a:xfrm>
        </p:spPr>
      </p:pic>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271620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481138"/>
            <a:ext cx="8001000" cy="4525962"/>
          </a:xfrm>
        </p:spPr>
      </p:pic>
      <p:sp>
        <p:nvSpPr>
          <p:cNvPr id="3" name="Title 2"/>
          <p:cNvSpPr>
            <a:spLocks noGrp="1"/>
          </p:cNvSpPr>
          <p:nvPr>
            <p:ph type="title"/>
          </p:nvPr>
        </p:nvSpPr>
        <p:spPr/>
        <p:txBody>
          <a:bodyPr>
            <a:normAutofit fontScale="90000"/>
          </a:bodyPr>
          <a:lstStyle/>
          <a:p>
            <a:r>
              <a:rPr lang="en-US" dirty="0" smtClean="0"/>
              <a:t>Example of how to search for series authority records</a:t>
            </a:r>
            <a:endParaRPr lang="en-US" dirty="0"/>
          </a:p>
        </p:txBody>
      </p:sp>
    </p:spTree>
    <p:extLst>
      <p:ext uri="{BB962C8B-B14F-4D97-AF65-F5344CB8AC3E}">
        <p14:creationId xmlns:p14="http://schemas.microsoft.com/office/powerpoint/2010/main" val="4173334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42672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63778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81138"/>
            <a:ext cx="7619999" cy="45259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76269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43370"/>
            <a:ext cx="8534400" cy="4401498"/>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38676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70818"/>
            <a:ext cx="8229600" cy="3872782"/>
          </a:xfrm>
        </p:spPr>
      </p:pic>
      <p:sp>
        <p:nvSpPr>
          <p:cNvPr id="3" name="Title 2"/>
          <p:cNvSpPr>
            <a:spLocks noGrp="1"/>
          </p:cNvSpPr>
          <p:nvPr>
            <p:ph type="title"/>
          </p:nvPr>
        </p:nvSpPr>
        <p:spPr/>
        <p:txBody>
          <a:bodyPr>
            <a:normAutofit fontScale="90000"/>
          </a:bodyPr>
          <a:lstStyle/>
          <a:p>
            <a:r>
              <a:rPr lang="en-US" dirty="0" smtClean="0"/>
              <a:t>Always search your series authorities from the 8xx field…</a:t>
            </a:r>
            <a:endParaRPr lang="en-US" dirty="0"/>
          </a:p>
        </p:txBody>
      </p:sp>
    </p:spTree>
    <p:extLst>
      <p:ext uri="{BB962C8B-B14F-4D97-AF65-F5344CB8AC3E}">
        <p14:creationId xmlns:p14="http://schemas.microsoft.com/office/powerpoint/2010/main" val="375704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4648199"/>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64598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905" y="1481138"/>
            <a:ext cx="8188190" cy="45259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14684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8156"/>
            <a:ext cx="7924800" cy="4337844"/>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11648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81138"/>
            <a:ext cx="8077199" cy="4525962"/>
          </a:xfrm>
        </p:spPr>
      </p:pic>
      <p:sp>
        <p:nvSpPr>
          <p:cNvPr id="3" name="Title 2"/>
          <p:cNvSpPr>
            <a:spLocks noGrp="1"/>
          </p:cNvSpPr>
          <p:nvPr>
            <p:ph type="title"/>
          </p:nvPr>
        </p:nvSpPr>
        <p:spPr/>
        <p:txBody>
          <a:bodyPr>
            <a:normAutofit fontScale="90000"/>
          </a:bodyPr>
          <a:lstStyle/>
          <a:p>
            <a:r>
              <a:rPr lang="en-US" dirty="0" smtClean="0"/>
              <a:t>How to Search </a:t>
            </a:r>
            <a:r>
              <a:rPr lang="en-US" dirty="0" err="1" smtClean="0"/>
              <a:t>InnView</a:t>
            </a:r>
            <a:r>
              <a:rPr lang="en-US" dirty="0"/>
              <a:t> </a:t>
            </a:r>
            <a:r>
              <a:rPr lang="en-US" dirty="0" smtClean="0"/>
              <a:t>for series authority records</a:t>
            </a:r>
            <a:endParaRPr lang="en-US" dirty="0"/>
          </a:p>
        </p:txBody>
      </p:sp>
    </p:spTree>
    <p:extLst>
      <p:ext uri="{BB962C8B-B14F-4D97-AF65-F5344CB8AC3E}">
        <p14:creationId xmlns:p14="http://schemas.microsoft.com/office/powerpoint/2010/main" val="2419811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Ideally, the series title page (facing the title page, or a bit before it. Usually includes the series name/s and books in the series)</a:t>
            </a:r>
          </a:p>
          <a:p>
            <a:pPr lvl="1"/>
            <a:r>
              <a:rPr lang="en-US" b="1" u="sng" dirty="0" smtClean="0"/>
              <a:t>Prefer the version on the series title page</a:t>
            </a:r>
            <a:r>
              <a:rPr lang="en-US" b="1" dirty="0" smtClean="0"/>
              <a:t> </a:t>
            </a:r>
            <a:r>
              <a:rPr lang="en-US" dirty="0" smtClean="0"/>
              <a:t>to the version on the title page, if both exist</a:t>
            </a:r>
          </a:p>
          <a:p>
            <a:pPr marL="393192" lvl="1" indent="0">
              <a:buNone/>
            </a:pPr>
            <a:endParaRPr lang="en-US" dirty="0" smtClean="0"/>
          </a:p>
          <a:p>
            <a:r>
              <a:rPr lang="en-US" dirty="0" smtClean="0"/>
              <a:t>But, if there isn’t a series title page, you can use the title page, cover, book jacket, etc. as the basis for the 490</a:t>
            </a:r>
            <a:endParaRPr lang="en-US" dirty="0"/>
          </a:p>
        </p:txBody>
      </p:sp>
      <p:sp>
        <p:nvSpPr>
          <p:cNvPr id="2" name="Title 1"/>
          <p:cNvSpPr>
            <a:spLocks noGrp="1"/>
          </p:cNvSpPr>
          <p:nvPr>
            <p:ph type="title"/>
          </p:nvPr>
        </p:nvSpPr>
        <p:spPr/>
        <p:txBody>
          <a:bodyPr/>
          <a:lstStyle/>
          <a:p>
            <a:r>
              <a:rPr lang="en-US" dirty="0" smtClean="0"/>
              <a:t>Where do we find the series?</a:t>
            </a:r>
            <a:endParaRPr lang="en-US" dirty="0"/>
          </a:p>
        </p:txBody>
      </p:sp>
    </p:spTree>
    <p:extLst>
      <p:ext uri="{BB962C8B-B14F-4D97-AF65-F5344CB8AC3E}">
        <p14:creationId xmlns:p14="http://schemas.microsoft.com/office/powerpoint/2010/main" val="3925073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1"/>
            <a:ext cx="8229600" cy="46482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31724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81138"/>
            <a:ext cx="8305799" cy="46910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59604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81138"/>
            <a:ext cx="8382000" cy="46910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91199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1138"/>
            <a:ext cx="8305800" cy="45259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794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77500" lnSpcReduction="20000"/>
          </a:bodyPr>
          <a:lstStyle/>
          <a:p>
            <a:r>
              <a:rPr lang="en-US" dirty="0" smtClean="0"/>
              <a:t>If </a:t>
            </a:r>
            <a:r>
              <a:rPr lang="en-US" dirty="0"/>
              <a:t>you are cataloging something with a new series that doesn’t exist </a:t>
            </a:r>
            <a:r>
              <a:rPr lang="en-US" dirty="0" smtClean="0"/>
              <a:t>yet (i.e., you’ve checked Sierra, </a:t>
            </a:r>
            <a:r>
              <a:rPr lang="en-US" dirty="0" err="1" smtClean="0"/>
              <a:t>InnView</a:t>
            </a:r>
            <a:r>
              <a:rPr lang="en-US" dirty="0" smtClean="0"/>
              <a:t>, </a:t>
            </a:r>
            <a:r>
              <a:rPr lang="en-US" dirty="0" err="1" smtClean="0"/>
              <a:t>SkyRiver</a:t>
            </a:r>
            <a:r>
              <a:rPr lang="en-US" dirty="0" smtClean="0"/>
              <a:t> and authorities.loc.gov, and it’s not in any of them), </a:t>
            </a:r>
            <a:r>
              <a:rPr lang="en-US" dirty="0"/>
              <a:t>feel free to </a:t>
            </a:r>
            <a:r>
              <a:rPr lang="en-US" dirty="0" smtClean="0"/>
              <a:t>email me, </a:t>
            </a:r>
            <a:r>
              <a:rPr lang="en-US" dirty="0"/>
              <a:t>and I can establish </a:t>
            </a:r>
            <a:r>
              <a:rPr lang="en-US" dirty="0" smtClean="0"/>
              <a:t>the series in </a:t>
            </a:r>
            <a:r>
              <a:rPr lang="en-US" dirty="0"/>
              <a:t>the authority file so that </a:t>
            </a:r>
            <a:r>
              <a:rPr lang="en-US" dirty="0" smtClean="0"/>
              <a:t>it will </a:t>
            </a:r>
            <a:r>
              <a:rPr lang="en-US" dirty="0"/>
              <a:t>exist</a:t>
            </a:r>
            <a:r>
              <a:rPr lang="en-US" dirty="0" smtClean="0"/>
              <a:t>.</a:t>
            </a:r>
          </a:p>
          <a:p>
            <a:endParaRPr lang="en-US" dirty="0"/>
          </a:p>
          <a:p>
            <a:r>
              <a:rPr lang="en-US" dirty="0" smtClean="0"/>
              <a:t>And please retroactively tidy </a:t>
            </a:r>
            <a:r>
              <a:rPr lang="en-US" dirty="0"/>
              <a:t>up series whenever you </a:t>
            </a:r>
            <a:r>
              <a:rPr lang="en-US" dirty="0" smtClean="0"/>
              <a:t>are adding new volumes and spot errors, </a:t>
            </a:r>
            <a:r>
              <a:rPr lang="en-US" dirty="0"/>
              <a:t>so they’ll be easier for patrons to navigate in the catalog</a:t>
            </a:r>
            <a:r>
              <a:rPr lang="en-US" dirty="0" smtClean="0"/>
              <a:t>.</a:t>
            </a:r>
          </a:p>
          <a:p>
            <a:endParaRPr lang="en-US" dirty="0" smtClean="0"/>
          </a:p>
          <a:p>
            <a:r>
              <a:rPr lang="en-US" dirty="0" smtClean="0"/>
              <a:t>And </a:t>
            </a:r>
            <a:r>
              <a:rPr lang="en-US" dirty="0"/>
              <a:t>please send me anything you find that looks like it should be a series, but its record says it isn’t (no 645, </a:t>
            </a:r>
            <a:r>
              <a:rPr lang="en-US" dirty="0" smtClean="0"/>
              <a:t>and a 667 note explaining </a:t>
            </a:r>
            <a:r>
              <a:rPr lang="en-US" dirty="0"/>
              <a:t>to trace it elsewhere or not at all). I’ll try to “upgrade” those to series </a:t>
            </a:r>
            <a:r>
              <a:rPr lang="en-US" dirty="0" smtClean="0"/>
              <a:t>records, when appropriate.</a:t>
            </a:r>
          </a:p>
          <a:p>
            <a:pPr marL="109728" indent="0">
              <a:buNone/>
            </a:pPr>
            <a:endParaRPr lang="en-US" dirty="0" smtClean="0"/>
          </a:p>
          <a:p>
            <a:r>
              <a:rPr lang="en-US" dirty="0" smtClean="0"/>
              <a:t>And </a:t>
            </a:r>
            <a:r>
              <a:rPr lang="en-US" dirty="0"/>
              <a:t>thanks for listening!</a:t>
            </a:r>
          </a:p>
          <a:p>
            <a:endParaRPr lang="en-US" dirty="0"/>
          </a:p>
        </p:txBody>
      </p:sp>
      <p:sp>
        <p:nvSpPr>
          <p:cNvPr id="2" name="Title 1"/>
          <p:cNvSpPr>
            <a:spLocks noGrp="1"/>
          </p:cNvSpPr>
          <p:nvPr>
            <p:ph type="title"/>
          </p:nvPr>
        </p:nvSpPr>
        <p:spPr/>
        <p:txBody>
          <a:bodyPr/>
          <a:lstStyle/>
          <a:p>
            <a:r>
              <a:rPr lang="en-US" dirty="0" smtClean="0"/>
              <a:t>The End (Finally…) ;]</a:t>
            </a:r>
            <a:endParaRPr lang="en-US" dirty="0"/>
          </a:p>
        </p:txBody>
      </p:sp>
    </p:spTree>
    <p:extLst>
      <p:ext uri="{BB962C8B-B14F-4D97-AF65-F5344CB8AC3E}">
        <p14:creationId xmlns:p14="http://schemas.microsoft.com/office/powerpoint/2010/main" val="136752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Kristen </a:t>
            </a:r>
            <a:r>
              <a:rPr lang="en-US" sz="2800" dirty="0" err="1" smtClean="0"/>
              <a:t>Proby</a:t>
            </a:r>
            <a:r>
              <a:rPr lang="en-US" sz="2800" dirty="0" smtClean="0"/>
              <a:t>,  </a:t>
            </a:r>
            <a:r>
              <a:rPr lang="en-US" sz="2800" i="1" dirty="0" smtClean="0"/>
              <a:t>All </a:t>
            </a:r>
            <a:r>
              <a:rPr lang="en-US" sz="2800" i="1" dirty="0"/>
              <a:t>the </a:t>
            </a:r>
            <a:r>
              <a:rPr lang="en-US" sz="2800" i="1" dirty="0" smtClean="0"/>
              <a:t>way.</a:t>
            </a:r>
          </a:p>
          <a:p>
            <a:pPr lvl="1"/>
            <a:r>
              <a:rPr lang="en-US" sz="2800" dirty="0" smtClean="0"/>
              <a:t>Series </a:t>
            </a:r>
            <a:r>
              <a:rPr lang="en-US" sz="2800" dirty="0"/>
              <a:t>title page says: The Romancing Manhattan </a:t>
            </a:r>
            <a:r>
              <a:rPr lang="en-US" sz="2800" dirty="0" smtClean="0"/>
              <a:t>series</a:t>
            </a:r>
          </a:p>
          <a:p>
            <a:pPr lvl="1"/>
            <a:r>
              <a:rPr lang="en-US" sz="2800" dirty="0" smtClean="0"/>
              <a:t>Title </a:t>
            </a:r>
            <a:r>
              <a:rPr lang="en-US" sz="2800" dirty="0"/>
              <a:t>page says: A Romancing Manhattan </a:t>
            </a:r>
            <a:r>
              <a:rPr lang="en-US" sz="2800" dirty="0" smtClean="0"/>
              <a:t>novel</a:t>
            </a:r>
          </a:p>
          <a:p>
            <a:pPr lvl="1"/>
            <a:r>
              <a:rPr lang="en-US" sz="2800" dirty="0" smtClean="0"/>
              <a:t>490 should look like this:</a:t>
            </a:r>
          </a:p>
          <a:p>
            <a:pPr marL="457200" lvl="1" indent="0">
              <a:buNone/>
            </a:pPr>
            <a:endParaRPr lang="en-US" dirty="0"/>
          </a:p>
          <a:p>
            <a:endParaRPr lang="en-US" dirty="0"/>
          </a:p>
        </p:txBody>
      </p:sp>
      <p:sp>
        <p:nvSpPr>
          <p:cNvPr id="2" name="Title 1"/>
          <p:cNvSpPr>
            <a:spLocks noGrp="1"/>
          </p:cNvSpPr>
          <p:nvPr>
            <p:ph type="title"/>
          </p:nvPr>
        </p:nvSpPr>
        <p:spPr/>
        <p:txBody>
          <a:bodyPr/>
          <a:lstStyle/>
          <a:p>
            <a:r>
              <a:rPr lang="en-US" dirty="0" smtClean="0"/>
              <a:t>Example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495800"/>
            <a:ext cx="6553200" cy="1404938"/>
          </a:xfrm>
          <a:prstGeom prst="rect">
            <a:avLst/>
          </a:prstGeom>
        </p:spPr>
      </p:pic>
    </p:spTree>
    <p:extLst>
      <p:ext uri="{BB962C8B-B14F-4D97-AF65-F5344CB8AC3E}">
        <p14:creationId xmlns:p14="http://schemas.microsoft.com/office/powerpoint/2010/main" val="396382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Important series information that isn’t in the material itself is considered to be “externally supplied” and has to be enclosed in brackets [ ]</a:t>
            </a:r>
          </a:p>
          <a:p>
            <a:pPr lvl="1"/>
            <a:r>
              <a:rPr lang="en-US" sz="3200" dirty="0" smtClean="0"/>
              <a:t>Usually that’ll be numbering you want to include because the publisher didn’t put in on the book</a:t>
            </a:r>
          </a:p>
          <a:p>
            <a:pPr lvl="1"/>
            <a:r>
              <a:rPr lang="en-US" sz="3200" dirty="0" smtClean="0"/>
              <a:t>But occasionally it can be the series itself</a:t>
            </a:r>
            <a:endParaRPr lang="en-US" sz="3200" dirty="0"/>
          </a:p>
        </p:txBody>
      </p:sp>
      <p:sp>
        <p:nvSpPr>
          <p:cNvPr id="2" name="Title 1"/>
          <p:cNvSpPr>
            <a:spLocks noGrp="1"/>
          </p:cNvSpPr>
          <p:nvPr>
            <p:ph type="title"/>
          </p:nvPr>
        </p:nvSpPr>
        <p:spPr/>
        <p:txBody>
          <a:bodyPr/>
          <a:lstStyle/>
          <a:p>
            <a:r>
              <a:rPr lang="en-US" dirty="0" smtClean="0"/>
              <a:t>Additions to the 490</a:t>
            </a:r>
            <a:endParaRPr lang="en-US" dirty="0"/>
          </a:p>
        </p:txBody>
      </p:sp>
    </p:spTree>
    <p:extLst>
      <p:ext uri="{BB962C8B-B14F-4D97-AF65-F5344CB8AC3E}">
        <p14:creationId xmlns:p14="http://schemas.microsoft.com/office/powerpoint/2010/main" val="785030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47801"/>
            <a:ext cx="8610600" cy="4419600"/>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3018967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231" y="1481138"/>
            <a:ext cx="7029537" cy="4525962"/>
          </a:xfrm>
        </p:spPr>
      </p:pic>
      <p:sp>
        <p:nvSpPr>
          <p:cNvPr id="2" name="Title 1"/>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208630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If </a:t>
            </a:r>
            <a:r>
              <a:rPr lang="en-US" dirty="0"/>
              <a:t>you’re supplying information about the corporate body/issuing body for the series </a:t>
            </a:r>
            <a:r>
              <a:rPr lang="en-US" dirty="0" smtClean="0"/>
              <a:t>(for example, if </a:t>
            </a:r>
            <a:r>
              <a:rPr lang="en-US" dirty="0"/>
              <a:t>the series title is really generic), it’s formatted like </a:t>
            </a:r>
            <a:r>
              <a:rPr lang="en-US" dirty="0" smtClean="0"/>
              <a:t>this instead of in brackets:</a:t>
            </a:r>
          </a:p>
          <a:p>
            <a:pPr lvl="1"/>
            <a:r>
              <a:rPr lang="en-US" dirty="0" smtClean="0"/>
              <a:t>490 </a:t>
            </a:r>
            <a:r>
              <a:rPr lang="en-US" dirty="0"/>
              <a:t>1_ Series title / Issuing body</a:t>
            </a:r>
          </a:p>
          <a:p>
            <a:endParaRPr lang="en-US" dirty="0"/>
          </a:p>
        </p:txBody>
      </p:sp>
      <p:sp>
        <p:nvSpPr>
          <p:cNvPr id="3" name="Title 2"/>
          <p:cNvSpPr>
            <a:spLocks noGrp="1"/>
          </p:cNvSpPr>
          <p:nvPr>
            <p:ph type="title"/>
          </p:nvPr>
        </p:nvSpPr>
        <p:spPr/>
        <p:txBody>
          <a:bodyPr>
            <a:normAutofit fontScale="90000"/>
          </a:bodyPr>
          <a:lstStyle/>
          <a:p>
            <a:r>
              <a:rPr lang="en-US" dirty="0" smtClean="0"/>
              <a:t>An exception to the additions rule</a:t>
            </a:r>
            <a:endParaRPr lang="en-US" dirty="0"/>
          </a:p>
        </p:txBody>
      </p:sp>
    </p:spTree>
    <p:extLst>
      <p:ext uri="{BB962C8B-B14F-4D97-AF65-F5344CB8AC3E}">
        <p14:creationId xmlns:p14="http://schemas.microsoft.com/office/powerpoint/2010/main" val="3246977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920</TotalTime>
  <Words>1204</Words>
  <Application>Microsoft Office PowerPoint</Application>
  <PresentationFormat>On-screen Show (4:3)</PresentationFormat>
  <Paragraphs>121</Paragraphs>
  <Slides>44</Slides>
  <Notes>19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Series Authorities Information</vt:lpstr>
      <vt:lpstr>Let’s start with the 490</vt:lpstr>
      <vt:lpstr>Examples</vt:lpstr>
      <vt:lpstr>Where do we find the series?</vt:lpstr>
      <vt:lpstr>Example</vt:lpstr>
      <vt:lpstr>Additions to the 490</vt:lpstr>
      <vt:lpstr>Example</vt:lpstr>
      <vt:lpstr>Example</vt:lpstr>
      <vt:lpstr>An exception to the additions rule</vt:lpstr>
      <vt:lpstr>Example</vt:lpstr>
      <vt:lpstr>Where NOT to put series information</vt:lpstr>
      <vt:lpstr>Example</vt:lpstr>
      <vt:lpstr>How about those indicators?</vt:lpstr>
      <vt:lpstr>Example</vt:lpstr>
      <vt:lpstr>How to verify 1 versus 0 for indicators</vt:lpstr>
      <vt:lpstr>Example</vt:lpstr>
      <vt:lpstr>Example</vt:lpstr>
      <vt:lpstr>On to the 8xx</vt:lpstr>
      <vt:lpstr>Example</vt:lpstr>
      <vt:lpstr>800 versus 830</vt:lpstr>
      <vt:lpstr>Example</vt:lpstr>
      <vt:lpstr>Example</vt:lpstr>
      <vt:lpstr>Numbering in the 8xx</vt:lpstr>
      <vt:lpstr>Example</vt:lpstr>
      <vt:lpstr>Example</vt:lpstr>
      <vt:lpstr>Audiobooks versus Print</vt:lpstr>
      <vt:lpstr>Example</vt:lpstr>
      <vt:lpstr>Reminder of important fields in series authorities</vt:lpstr>
      <vt:lpstr>Series records that aren’t</vt:lpstr>
      <vt:lpstr>Example</vt:lpstr>
      <vt:lpstr>Example of how to search for series authority records</vt:lpstr>
      <vt:lpstr>PowerPoint Presentation</vt:lpstr>
      <vt:lpstr>PowerPoint Presentation</vt:lpstr>
      <vt:lpstr>PowerPoint Presentation</vt:lpstr>
      <vt:lpstr>Always search your series authorities from the 8xx field…</vt:lpstr>
      <vt:lpstr>PowerPoint Presentation</vt:lpstr>
      <vt:lpstr>PowerPoint Presentation</vt:lpstr>
      <vt:lpstr>PowerPoint Presentation</vt:lpstr>
      <vt:lpstr>How to Search InnView for series authority records</vt:lpstr>
      <vt:lpstr>PowerPoint Presentation</vt:lpstr>
      <vt:lpstr>PowerPoint Presentation</vt:lpstr>
      <vt:lpstr>PowerPoint Presentation</vt:lpstr>
      <vt:lpstr>PowerPoint Presentation</vt:lpstr>
      <vt:lpstr>The End (Finally…)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Tomaras</dc:creator>
  <cp:lastModifiedBy>Deborah Tomaras</cp:lastModifiedBy>
  <cp:revision>92</cp:revision>
  <dcterms:created xsi:type="dcterms:W3CDTF">2018-08-13T13:16:45Z</dcterms:created>
  <dcterms:modified xsi:type="dcterms:W3CDTF">2018-09-24T22:15:22Z</dcterms:modified>
</cp:coreProperties>
</file>