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8" r:id="rId4"/>
    <p:sldId id="258" r:id="rId5"/>
    <p:sldId id="267" r:id="rId6"/>
    <p:sldId id="260" r:id="rId7"/>
    <p:sldId id="273" r:id="rId8"/>
    <p:sldId id="279" r:id="rId9"/>
    <p:sldId id="261" r:id="rId10"/>
    <p:sldId id="270" r:id="rId11"/>
    <p:sldId id="271" r:id="rId12"/>
    <p:sldId id="282" r:id="rId13"/>
    <p:sldId id="268" r:id="rId14"/>
    <p:sldId id="284" r:id="rId15"/>
    <p:sldId id="274" r:id="rId16"/>
    <p:sldId id="283" r:id="rId17"/>
    <p:sldId id="269" r:id="rId18"/>
    <p:sldId id="280" r:id="rId19"/>
    <p:sldId id="281"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78" autoAdjust="0"/>
  </p:normalViewPr>
  <p:slideViewPr>
    <p:cSldViewPr>
      <p:cViewPr>
        <p:scale>
          <a:sx n="64" d="100"/>
          <a:sy n="64" d="100"/>
        </p:scale>
        <p:origin x="-143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188D187-6EB0-4F31-90CE-FA087428309A}" type="datetimeFigureOut">
              <a:rPr lang="en-US" smtClean="0"/>
              <a:t>4/3/2018</a:t>
            </a:fld>
            <a:endParaRPr lang="en-US"/>
          </a:p>
        </p:txBody>
      </p:sp>
      <p:sp>
        <p:nvSpPr>
          <p:cNvPr id="16" name="Slide Number Placeholder 15"/>
          <p:cNvSpPr>
            <a:spLocks noGrp="1"/>
          </p:cNvSpPr>
          <p:nvPr>
            <p:ph type="sldNum" sz="quarter" idx="11"/>
          </p:nvPr>
        </p:nvSpPr>
        <p:spPr/>
        <p:txBody>
          <a:bodyPr/>
          <a:lstStyle/>
          <a:p>
            <a:fld id="{1F16323F-C192-40AF-B1BA-B0CB04856F6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88D187-6EB0-4F31-90CE-FA087428309A}"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6323F-C192-40AF-B1BA-B0CB04856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88D187-6EB0-4F31-90CE-FA087428309A}"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6323F-C192-40AF-B1BA-B0CB04856F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188D187-6EB0-4F31-90CE-FA087428309A}" type="datetimeFigureOut">
              <a:rPr lang="en-US" smtClean="0"/>
              <a:t>4/3/2018</a:t>
            </a:fld>
            <a:endParaRPr lang="en-US"/>
          </a:p>
        </p:txBody>
      </p:sp>
      <p:sp>
        <p:nvSpPr>
          <p:cNvPr id="15" name="Slide Number Placeholder 14"/>
          <p:cNvSpPr>
            <a:spLocks noGrp="1"/>
          </p:cNvSpPr>
          <p:nvPr>
            <p:ph type="sldNum" sz="quarter" idx="15"/>
          </p:nvPr>
        </p:nvSpPr>
        <p:spPr/>
        <p:txBody>
          <a:bodyPr/>
          <a:lstStyle>
            <a:lvl1pPr algn="ctr">
              <a:defRPr/>
            </a:lvl1pPr>
          </a:lstStyle>
          <a:p>
            <a:fld id="{1F16323F-C192-40AF-B1BA-B0CB04856F6B}"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88D187-6EB0-4F31-90CE-FA087428309A}" type="datetimeFigureOut">
              <a:rPr lang="en-US" smtClean="0"/>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6323F-C192-40AF-B1BA-B0CB04856F6B}"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88D187-6EB0-4F31-90CE-FA087428309A}" type="datetimeFigureOut">
              <a:rPr lang="en-US" smtClean="0"/>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6323F-C192-40AF-B1BA-B0CB04856F6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F16323F-C192-40AF-B1BA-B0CB04856F6B}"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188D187-6EB0-4F31-90CE-FA087428309A}" type="datetimeFigureOut">
              <a:rPr lang="en-US" smtClean="0"/>
              <a:t>4/3/2018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88D187-6EB0-4F31-90CE-FA087428309A}" type="datetimeFigureOut">
              <a:rPr lang="en-US" smtClean="0"/>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6323F-C192-40AF-B1BA-B0CB04856F6B}"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8D187-6EB0-4F31-90CE-FA087428309A}" type="datetimeFigureOut">
              <a:rPr lang="en-US" smtClean="0"/>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6323F-C192-40AF-B1BA-B0CB04856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188D187-6EB0-4F31-90CE-FA087428309A}" type="datetimeFigureOut">
              <a:rPr lang="en-US" smtClean="0"/>
              <a:t>4/3/2018</a:t>
            </a:fld>
            <a:endParaRPr lang="en-US"/>
          </a:p>
        </p:txBody>
      </p:sp>
      <p:sp>
        <p:nvSpPr>
          <p:cNvPr id="9" name="Slide Number Placeholder 8"/>
          <p:cNvSpPr>
            <a:spLocks noGrp="1"/>
          </p:cNvSpPr>
          <p:nvPr>
            <p:ph type="sldNum" sz="quarter" idx="15"/>
          </p:nvPr>
        </p:nvSpPr>
        <p:spPr/>
        <p:txBody>
          <a:bodyPr/>
          <a:lstStyle/>
          <a:p>
            <a:fld id="{1F16323F-C192-40AF-B1BA-B0CB04856F6B}"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188D187-6EB0-4F31-90CE-FA087428309A}" type="datetimeFigureOut">
              <a:rPr lang="en-US" smtClean="0"/>
              <a:t>4/3/2018</a:t>
            </a:fld>
            <a:endParaRPr lang="en-US"/>
          </a:p>
        </p:txBody>
      </p:sp>
      <p:sp>
        <p:nvSpPr>
          <p:cNvPr id="9" name="Slide Number Placeholder 8"/>
          <p:cNvSpPr>
            <a:spLocks noGrp="1"/>
          </p:cNvSpPr>
          <p:nvPr>
            <p:ph type="sldNum" sz="quarter" idx="11"/>
          </p:nvPr>
        </p:nvSpPr>
        <p:spPr/>
        <p:txBody>
          <a:bodyPr/>
          <a:lstStyle/>
          <a:p>
            <a:fld id="{1F16323F-C192-40AF-B1BA-B0CB04856F6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188D187-6EB0-4F31-90CE-FA087428309A}" type="datetimeFigureOut">
              <a:rPr lang="en-US" smtClean="0"/>
              <a:t>4/3/2018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F16323F-C192-40AF-B1BA-B0CB04856F6B}"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loc.gov/aba/publications/FreeLCGFT/GENRE.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xperimental.worldcat.org/gsafd/browseGSAFD.html" TargetMode="External"/><Relationship Id="rId2" Type="http://schemas.openxmlformats.org/officeDocument/2006/relationships/hyperlink" Target="https://www.loc.gov/aba/publications/FreeLCGFT/GENRE.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authorities.loc.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Minerva Roundtable Meeting</a:t>
            </a:r>
          </a:p>
          <a:p>
            <a:r>
              <a:rPr lang="en-US" dirty="0" smtClean="0"/>
              <a:t>April 5, 2018</a:t>
            </a:r>
            <a:endParaRPr lang="en-US" dirty="0"/>
          </a:p>
        </p:txBody>
      </p:sp>
      <p:sp>
        <p:nvSpPr>
          <p:cNvPr id="2" name="Title 1"/>
          <p:cNvSpPr>
            <a:spLocks noGrp="1"/>
          </p:cNvSpPr>
          <p:nvPr>
            <p:ph type="ctrTitle"/>
          </p:nvPr>
        </p:nvSpPr>
        <p:spPr>
          <a:xfrm>
            <a:off x="228600" y="1433732"/>
            <a:ext cx="8534400" cy="1981200"/>
          </a:xfrm>
        </p:spPr>
        <p:txBody>
          <a:bodyPr/>
          <a:lstStyle/>
          <a:p>
            <a:r>
              <a:rPr lang="en-US" dirty="0" smtClean="0"/>
              <a:t>Useful information about Genres</a:t>
            </a:r>
            <a:endParaRPr lang="en-US" dirty="0"/>
          </a:p>
        </p:txBody>
      </p:sp>
    </p:spTree>
    <p:extLst>
      <p:ext uri="{BB962C8B-B14F-4D97-AF65-F5344CB8AC3E}">
        <p14:creationId xmlns:p14="http://schemas.microsoft.com/office/powerpoint/2010/main" val="2359961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75" y="266700"/>
            <a:ext cx="7791450" cy="6324600"/>
          </a:xfrm>
          <a:prstGeom prst="rect">
            <a:avLst/>
          </a:prstGeom>
        </p:spPr>
      </p:pic>
    </p:spTree>
    <p:extLst>
      <p:ext uri="{BB962C8B-B14F-4D97-AF65-F5344CB8AC3E}">
        <p14:creationId xmlns:p14="http://schemas.microsoft.com/office/powerpoint/2010/main" val="1339161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Some headings are exactly the same, and just need |2 code change from “</a:t>
            </a:r>
            <a:r>
              <a:rPr lang="en-US" dirty="0" err="1" smtClean="0"/>
              <a:t>gsafd</a:t>
            </a:r>
            <a:r>
              <a:rPr lang="en-US" dirty="0" smtClean="0"/>
              <a:t>” to “</a:t>
            </a:r>
            <a:r>
              <a:rPr lang="en-US" dirty="0" err="1" smtClean="0"/>
              <a:t>lcgft</a:t>
            </a:r>
            <a:r>
              <a:rPr lang="en-US" dirty="0" smtClean="0"/>
              <a:t>”</a:t>
            </a:r>
          </a:p>
          <a:p>
            <a:pPr lvl="1"/>
            <a:r>
              <a:rPr lang="en-US" dirty="0" smtClean="0"/>
              <a:t>Fantasy fiction |2 </a:t>
            </a:r>
            <a:r>
              <a:rPr lang="en-US" dirty="0" err="1" smtClean="0"/>
              <a:t>gsafd</a:t>
            </a:r>
            <a:r>
              <a:rPr lang="en-US" dirty="0" smtClean="0"/>
              <a:t> versus Fantasy fiction |2 </a:t>
            </a:r>
            <a:r>
              <a:rPr lang="en-US" dirty="0" err="1" smtClean="0"/>
              <a:t>lcgft</a:t>
            </a:r>
            <a:endParaRPr lang="en-US" dirty="0" smtClean="0"/>
          </a:p>
          <a:p>
            <a:r>
              <a:rPr lang="en-US" dirty="0" smtClean="0"/>
              <a:t>Some headings are different, and either need two genre fields (one for </a:t>
            </a:r>
            <a:r>
              <a:rPr lang="en-US" dirty="0" err="1" smtClean="0"/>
              <a:t>gsafd</a:t>
            </a:r>
            <a:r>
              <a:rPr lang="en-US" dirty="0" smtClean="0"/>
              <a:t> and one for </a:t>
            </a:r>
            <a:r>
              <a:rPr lang="en-US" dirty="0" err="1" smtClean="0"/>
              <a:t>lcgft</a:t>
            </a:r>
            <a:r>
              <a:rPr lang="en-US" dirty="0" smtClean="0"/>
              <a:t> if you’re keeping the </a:t>
            </a:r>
            <a:r>
              <a:rPr lang="en-US" dirty="0" err="1" smtClean="0"/>
              <a:t>gsafd</a:t>
            </a:r>
            <a:r>
              <a:rPr lang="en-US" dirty="0" smtClean="0"/>
              <a:t>) or a whole field replacement of </a:t>
            </a:r>
            <a:r>
              <a:rPr lang="en-US" dirty="0" err="1" smtClean="0"/>
              <a:t>gsafd</a:t>
            </a:r>
            <a:r>
              <a:rPr lang="en-US" dirty="0" smtClean="0"/>
              <a:t> by </a:t>
            </a:r>
            <a:r>
              <a:rPr lang="en-US" dirty="0" err="1" smtClean="0"/>
              <a:t>lcgft</a:t>
            </a:r>
            <a:endParaRPr lang="en-US" dirty="0" smtClean="0"/>
          </a:p>
          <a:p>
            <a:pPr lvl="1"/>
            <a:r>
              <a:rPr lang="en-US" dirty="0" smtClean="0"/>
              <a:t>Suspense fiction |2 </a:t>
            </a:r>
            <a:r>
              <a:rPr lang="en-US" dirty="0" err="1" smtClean="0"/>
              <a:t>gsafd</a:t>
            </a:r>
            <a:r>
              <a:rPr lang="en-US" dirty="0" smtClean="0"/>
              <a:t> versus Thrillers (Fiction) |2 </a:t>
            </a:r>
            <a:r>
              <a:rPr lang="en-US" dirty="0" err="1" smtClean="0"/>
              <a:t>lcgft</a:t>
            </a:r>
            <a:endParaRPr lang="en-US" dirty="0" smtClean="0"/>
          </a:p>
          <a:p>
            <a:r>
              <a:rPr lang="en-US" dirty="0" smtClean="0"/>
              <a:t>Some </a:t>
            </a:r>
            <a:r>
              <a:rPr lang="en-US" dirty="0" err="1" smtClean="0"/>
              <a:t>gsafd</a:t>
            </a:r>
            <a:r>
              <a:rPr lang="en-US" dirty="0" smtClean="0"/>
              <a:t> headings combine multiple terms, and so need MORE THAN ONE </a:t>
            </a:r>
            <a:r>
              <a:rPr lang="en-US" dirty="0" err="1" smtClean="0"/>
              <a:t>lcgft</a:t>
            </a:r>
            <a:r>
              <a:rPr lang="en-US" dirty="0" smtClean="0"/>
              <a:t> field to make them equivalent</a:t>
            </a:r>
          </a:p>
          <a:p>
            <a:pPr lvl="1"/>
            <a:r>
              <a:rPr lang="en-US" dirty="0" smtClean="0"/>
              <a:t>Romantic suspense fiction |2 </a:t>
            </a:r>
            <a:r>
              <a:rPr lang="en-US" dirty="0" err="1" smtClean="0"/>
              <a:t>gsafd</a:t>
            </a:r>
            <a:r>
              <a:rPr lang="en-US" dirty="0" smtClean="0"/>
              <a:t> versus Romance fiction |2 </a:t>
            </a:r>
            <a:r>
              <a:rPr lang="en-US" dirty="0" err="1" smtClean="0"/>
              <a:t>lcgft</a:t>
            </a:r>
            <a:r>
              <a:rPr lang="en-US" dirty="0" smtClean="0"/>
              <a:t> AND Thrillers (Fiction) |2 </a:t>
            </a:r>
            <a:r>
              <a:rPr lang="en-US" dirty="0" err="1" smtClean="0"/>
              <a:t>lcgft</a:t>
            </a:r>
            <a:endParaRPr lang="en-US" dirty="0" smtClean="0"/>
          </a:p>
        </p:txBody>
      </p:sp>
      <p:sp>
        <p:nvSpPr>
          <p:cNvPr id="2" name="Title 1"/>
          <p:cNvSpPr>
            <a:spLocks noGrp="1"/>
          </p:cNvSpPr>
          <p:nvPr>
            <p:ph type="title"/>
          </p:nvPr>
        </p:nvSpPr>
        <p:spPr/>
        <p:txBody>
          <a:bodyPr>
            <a:normAutofit fontScale="90000"/>
          </a:bodyPr>
          <a:lstStyle/>
          <a:p>
            <a:pPr algn="ctr"/>
            <a:r>
              <a:rPr lang="en-US" u="sng" dirty="0" smtClean="0"/>
              <a:t>When switching from GSAFD to LCGFT</a:t>
            </a:r>
            <a:endParaRPr lang="en-US" u="sng" dirty="0"/>
          </a:p>
        </p:txBody>
      </p:sp>
    </p:spTree>
    <p:extLst>
      <p:ext uri="{BB962C8B-B14F-4D97-AF65-F5344CB8AC3E}">
        <p14:creationId xmlns:p14="http://schemas.microsoft.com/office/powerpoint/2010/main" val="756979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62" y="261937"/>
            <a:ext cx="7762875" cy="6334125"/>
          </a:xfrm>
          <a:prstGeom prst="rect">
            <a:avLst/>
          </a:prstGeom>
        </p:spPr>
      </p:pic>
    </p:spTree>
    <p:extLst>
      <p:ext uri="{BB962C8B-B14F-4D97-AF65-F5344CB8AC3E}">
        <p14:creationId xmlns:p14="http://schemas.microsoft.com/office/powerpoint/2010/main" val="954489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8629"/>
          </a:xfrm>
        </p:spPr>
        <p:txBody>
          <a:bodyPr>
            <a:normAutofit fontScale="90000"/>
          </a:bodyPr>
          <a:lstStyle/>
          <a:p>
            <a:pPr algn="ctr"/>
            <a:r>
              <a:rPr lang="en-US" u="sng" dirty="0" smtClean="0"/>
              <a:t>How can we bring them in via Z39.50?</a:t>
            </a:r>
            <a:endParaRPr lang="en-US"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8728" y="2233079"/>
            <a:ext cx="62484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1445455" y="2609850"/>
            <a:ext cx="1297745" cy="838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4419600"/>
            <a:ext cx="8460545" cy="2308324"/>
          </a:xfrm>
          <a:prstGeom prst="rect">
            <a:avLst/>
          </a:prstGeom>
          <a:noFill/>
        </p:spPr>
        <p:txBody>
          <a:bodyPr wrap="square" rtlCol="0">
            <a:spAutoFit/>
          </a:bodyPr>
          <a:lstStyle/>
          <a:p>
            <a:r>
              <a:rPr lang="en-US" sz="2400" dirty="0" smtClean="0"/>
              <a:t>This is how genre headings look in remote records. If you don’t change that “Z39.50” code to anything else, the headings will be deleted when you save the record locally. Please arrow over to that part of the field (or click on it and highlight it) and replace “Z39.50” with “d”, so the genres will stay in the bib record, and be indexed with subjects.</a:t>
            </a:r>
            <a:endParaRPr lang="en-US" sz="2400" dirty="0"/>
          </a:p>
        </p:txBody>
      </p:sp>
      <p:sp>
        <p:nvSpPr>
          <p:cNvPr id="9" name="TextBox 8"/>
          <p:cNvSpPr txBox="1"/>
          <p:nvPr/>
        </p:nvSpPr>
        <p:spPr>
          <a:xfrm>
            <a:off x="198706" y="2244120"/>
            <a:ext cx="1263748" cy="2000548"/>
          </a:xfrm>
          <a:prstGeom prst="rect">
            <a:avLst/>
          </a:prstGeom>
          <a:noFill/>
          <a:ln w="28575">
            <a:solidFill>
              <a:schemeClr val="tx1"/>
            </a:solidFill>
          </a:ln>
        </p:spPr>
        <p:txBody>
          <a:bodyPr wrap="square" rtlCol="0">
            <a:spAutoFit/>
          </a:bodyPr>
          <a:lstStyle/>
          <a:p>
            <a:r>
              <a:rPr lang="en-US" sz="3200" dirty="0" smtClean="0"/>
              <a:t>Make this a </a:t>
            </a:r>
            <a:r>
              <a:rPr lang="en-US" sz="6000" b="1" dirty="0" smtClean="0">
                <a:solidFill>
                  <a:srgbClr val="FFFF00"/>
                </a:solidFill>
              </a:rPr>
              <a:t>d</a:t>
            </a:r>
            <a:endParaRPr lang="en-US" sz="6000" b="1" dirty="0">
              <a:solidFill>
                <a:srgbClr val="FFFF00"/>
              </a:solidFill>
            </a:endParaRPr>
          </a:p>
        </p:txBody>
      </p:sp>
    </p:spTree>
    <p:extLst>
      <p:ext uri="{BB962C8B-B14F-4D97-AF65-F5344CB8AC3E}">
        <p14:creationId xmlns:p14="http://schemas.microsoft.com/office/powerpoint/2010/main" val="9505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u="sng" dirty="0" smtClean="0"/>
              <a:t>More Z39.50 Fun</a:t>
            </a:r>
            <a:endParaRPr lang="en-US" u="sng" dirty="0"/>
          </a:p>
        </p:txBody>
      </p:sp>
      <p:pic>
        <p:nvPicPr>
          <p:cNvPr id="5" name="Picture 4"/>
          <p:cNvPicPr>
            <a:picLocks noChangeAspect="1"/>
          </p:cNvPicPr>
          <p:nvPr/>
        </p:nvPicPr>
        <p:blipFill>
          <a:blip r:embed="rId2"/>
          <a:stretch>
            <a:fillRect/>
          </a:stretch>
        </p:blipFill>
        <p:spPr>
          <a:xfrm>
            <a:off x="3352800" y="2362200"/>
            <a:ext cx="5486876" cy="1447831"/>
          </a:xfrm>
          <a:prstGeom prst="rect">
            <a:avLst/>
          </a:prstGeom>
        </p:spPr>
      </p:pic>
      <p:pic>
        <p:nvPicPr>
          <p:cNvPr id="6" name="Picture 5"/>
          <p:cNvPicPr>
            <a:picLocks noChangeAspect="1"/>
          </p:cNvPicPr>
          <p:nvPr/>
        </p:nvPicPr>
        <p:blipFill>
          <a:blip r:embed="rId3"/>
          <a:stretch>
            <a:fillRect/>
          </a:stretch>
        </p:blipFill>
        <p:spPr>
          <a:xfrm>
            <a:off x="1889633" y="2689235"/>
            <a:ext cx="1463167" cy="932769"/>
          </a:xfrm>
          <a:prstGeom prst="rect">
            <a:avLst/>
          </a:prstGeom>
        </p:spPr>
      </p:pic>
      <p:sp>
        <p:nvSpPr>
          <p:cNvPr id="10" name="TextBox 9"/>
          <p:cNvSpPr txBox="1"/>
          <p:nvPr/>
        </p:nvSpPr>
        <p:spPr>
          <a:xfrm>
            <a:off x="384264" y="1656015"/>
            <a:ext cx="1514894" cy="2492990"/>
          </a:xfrm>
          <a:prstGeom prst="rect">
            <a:avLst/>
          </a:prstGeom>
          <a:noFill/>
          <a:ln w="28575">
            <a:solidFill>
              <a:schemeClr val="tx1"/>
            </a:solidFill>
          </a:ln>
        </p:spPr>
        <p:txBody>
          <a:bodyPr wrap="square" rtlCol="0">
            <a:spAutoFit/>
          </a:bodyPr>
          <a:lstStyle/>
          <a:p>
            <a:r>
              <a:rPr lang="en-US" sz="3200" dirty="0" smtClean="0"/>
              <a:t>Make this a </a:t>
            </a:r>
          </a:p>
          <a:p>
            <a:r>
              <a:rPr lang="en-US" sz="6000" dirty="0" smtClean="0">
                <a:solidFill>
                  <a:srgbClr val="FFFF00"/>
                </a:solidFill>
              </a:rPr>
              <a:t>d</a:t>
            </a:r>
          </a:p>
          <a:p>
            <a:r>
              <a:rPr lang="en-US" sz="3200" dirty="0" smtClean="0"/>
              <a:t> too</a:t>
            </a:r>
            <a:endParaRPr lang="en-US" sz="3200" dirty="0"/>
          </a:p>
        </p:txBody>
      </p:sp>
      <p:sp>
        <p:nvSpPr>
          <p:cNvPr id="11" name="TextBox 10"/>
          <p:cNvSpPr txBox="1"/>
          <p:nvPr/>
        </p:nvSpPr>
        <p:spPr>
          <a:xfrm>
            <a:off x="484276" y="4342932"/>
            <a:ext cx="8519319" cy="1938992"/>
          </a:xfrm>
          <a:prstGeom prst="rect">
            <a:avLst/>
          </a:prstGeom>
          <a:noFill/>
        </p:spPr>
        <p:txBody>
          <a:bodyPr wrap="square" rtlCol="0">
            <a:spAutoFit/>
          </a:bodyPr>
          <a:lstStyle/>
          <a:p>
            <a:r>
              <a:rPr lang="en-US" sz="2400" dirty="0" smtClean="0"/>
              <a:t>Sometimes, if you copy and past genre headings from remote records (either to another record in remote, or to an existing local bib record), the heading will have an “M” instead of a “d” in the indexing area. Please also change this “M” to a “d”, otherwise… </a:t>
            </a:r>
            <a:endParaRPr lang="en-US" sz="2400" dirty="0"/>
          </a:p>
        </p:txBody>
      </p:sp>
    </p:spTree>
    <p:extLst>
      <p:ext uri="{BB962C8B-B14F-4D97-AF65-F5344CB8AC3E}">
        <p14:creationId xmlns:p14="http://schemas.microsoft.com/office/powerpoint/2010/main" val="2806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u="sng" dirty="0" smtClean="0"/>
              <a:t>What happens if you don’t change that “M” to a “d” for your genre headings</a:t>
            </a:r>
            <a:endParaRPr lang="en-US" u="sng"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828800"/>
            <a:ext cx="6705599" cy="3505200"/>
          </a:xfrm>
          <a:prstGeom prst="rect">
            <a:avLst/>
          </a:prstGeom>
        </p:spPr>
      </p:pic>
      <p:sp>
        <p:nvSpPr>
          <p:cNvPr id="11" name="TextBox 10"/>
          <p:cNvSpPr txBox="1"/>
          <p:nvPr/>
        </p:nvSpPr>
        <p:spPr>
          <a:xfrm>
            <a:off x="762000" y="5334000"/>
            <a:ext cx="7467600" cy="1200329"/>
          </a:xfrm>
          <a:prstGeom prst="rect">
            <a:avLst/>
          </a:prstGeom>
          <a:noFill/>
        </p:spPr>
        <p:txBody>
          <a:bodyPr wrap="square" rtlCol="0">
            <a:spAutoFit/>
          </a:bodyPr>
          <a:lstStyle/>
          <a:p>
            <a:r>
              <a:rPr lang="en-US" sz="2400" dirty="0" smtClean="0"/>
              <a:t>…what happens is that instead of being displayed with the subjects, the genre headings appear in the OPAC with the label “Math Data”.</a:t>
            </a:r>
            <a:endParaRPr lang="en-US" sz="2400" dirty="0"/>
          </a:p>
        </p:txBody>
      </p:sp>
    </p:spTree>
    <p:extLst>
      <p:ext uri="{BB962C8B-B14F-4D97-AF65-F5344CB8AC3E}">
        <p14:creationId xmlns:p14="http://schemas.microsoft.com/office/powerpoint/2010/main" val="3706225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Remember: all genres should be 655 _7 [Term] |2 or 655_0</a:t>
            </a:r>
          </a:p>
          <a:p>
            <a:pPr lvl="1"/>
            <a:r>
              <a:rPr lang="en-US" dirty="0" smtClean="0"/>
              <a:t>Change all 650 genres to 655s</a:t>
            </a:r>
          </a:p>
          <a:p>
            <a:pPr lvl="1"/>
            <a:r>
              <a:rPr lang="en-US" dirty="0" smtClean="0"/>
              <a:t>Delete or fix all genres with different second indicators (1, 4, etc.) or |2 with words like “local”</a:t>
            </a:r>
          </a:p>
          <a:p>
            <a:pPr marL="365760" lvl="1" indent="0">
              <a:buNone/>
            </a:pPr>
            <a:endParaRPr lang="en-US" dirty="0" smtClean="0"/>
          </a:p>
          <a:p>
            <a:r>
              <a:rPr lang="en-US" dirty="0" smtClean="0"/>
              <a:t>Remember also to code for the correct vocabulary!</a:t>
            </a:r>
          </a:p>
          <a:p>
            <a:pPr lvl="1"/>
            <a:r>
              <a:rPr lang="en-US" dirty="0" err="1" smtClean="0"/>
              <a:t>lcgft</a:t>
            </a:r>
            <a:endParaRPr lang="en-US" dirty="0" smtClean="0"/>
          </a:p>
          <a:p>
            <a:pPr lvl="1"/>
            <a:r>
              <a:rPr lang="en-US" dirty="0" err="1" smtClean="0"/>
              <a:t>gsafd</a:t>
            </a:r>
            <a:endParaRPr lang="en-US" dirty="0"/>
          </a:p>
        </p:txBody>
      </p:sp>
      <p:sp>
        <p:nvSpPr>
          <p:cNvPr id="3" name="Title 2"/>
          <p:cNvSpPr>
            <a:spLocks noGrp="1"/>
          </p:cNvSpPr>
          <p:nvPr>
            <p:ph type="title"/>
          </p:nvPr>
        </p:nvSpPr>
        <p:spPr/>
        <p:txBody>
          <a:bodyPr/>
          <a:lstStyle/>
          <a:p>
            <a:pPr algn="ctr"/>
            <a:r>
              <a:rPr lang="en-US" u="sng" dirty="0" smtClean="0"/>
              <a:t>Practice Time!</a:t>
            </a:r>
            <a:endParaRPr lang="en-US" u="sng" dirty="0"/>
          </a:p>
        </p:txBody>
      </p:sp>
    </p:spTree>
    <p:extLst>
      <p:ext uri="{BB962C8B-B14F-4D97-AF65-F5344CB8AC3E}">
        <p14:creationId xmlns:p14="http://schemas.microsoft.com/office/powerpoint/2010/main" val="2792439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64" y="256366"/>
            <a:ext cx="8770036" cy="893885"/>
          </a:xfrm>
        </p:spPr>
        <p:txBody>
          <a:bodyPr>
            <a:normAutofit fontScale="90000"/>
          </a:bodyPr>
          <a:lstStyle/>
          <a:p>
            <a:pPr algn="ctr"/>
            <a:r>
              <a:rPr lang="en-US" u="sng" dirty="0" smtClean="0"/>
              <a:t>How to spot and correct genres in records</a:t>
            </a:r>
            <a:endParaRPr lang="en-US"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599" y="1477033"/>
            <a:ext cx="7391399" cy="2233613"/>
          </a:xfrm>
          <a:prstGeom prst="rect">
            <a:avLst/>
          </a:prstGeom>
        </p:spPr>
      </p:pic>
      <p:sp>
        <p:nvSpPr>
          <p:cNvPr id="6" name="Right Arrow 5"/>
          <p:cNvSpPr/>
          <p:nvPr/>
        </p:nvSpPr>
        <p:spPr>
          <a:xfrm flipV="1">
            <a:off x="716280" y="2403338"/>
            <a:ext cx="685800" cy="3810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V="1">
            <a:off x="709832" y="2895600"/>
            <a:ext cx="685800" cy="3733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V="1">
            <a:off x="736795" y="3332577"/>
            <a:ext cx="685800" cy="37806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99" y="4037428"/>
            <a:ext cx="7391399" cy="1905000"/>
          </a:xfrm>
          <a:prstGeom prst="rect">
            <a:avLst/>
          </a:prstGeom>
        </p:spPr>
      </p:pic>
      <p:sp>
        <p:nvSpPr>
          <p:cNvPr id="10" name="Left Arrow 9"/>
          <p:cNvSpPr/>
          <p:nvPr/>
        </p:nvSpPr>
        <p:spPr>
          <a:xfrm>
            <a:off x="6757768" y="4114800"/>
            <a:ext cx="976532"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7315200" y="4800600"/>
            <a:ext cx="838200" cy="3809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838200" y="5427784"/>
            <a:ext cx="838200" cy="5158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90599" y="5943599"/>
            <a:ext cx="7391399" cy="646331"/>
          </a:xfrm>
          <a:prstGeom prst="rect">
            <a:avLst/>
          </a:prstGeom>
          <a:noFill/>
        </p:spPr>
        <p:txBody>
          <a:bodyPr wrap="square" rtlCol="0">
            <a:spAutoFit/>
          </a:bodyPr>
          <a:lstStyle/>
          <a:p>
            <a:r>
              <a:rPr lang="en-US" dirty="0" smtClean="0"/>
              <a:t>Changed first two genres to </a:t>
            </a:r>
            <a:r>
              <a:rPr lang="en-US" dirty="0" err="1" smtClean="0"/>
              <a:t>lcgft</a:t>
            </a:r>
            <a:r>
              <a:rPr lang="en-US" dirty="0" smtClean="0"/>
              <a:t> and added |2 information. Changed 650 to 655 for third heading.</a:t>
            </a:r>
            <a:endParaRPr lang="en-US" dirty="0"/>
          </a:p>
        </p:txBody>
      </p:sp>
    </p:spTree>
    <p:extLst>
      <p:ext uri="{BB962C8B-B14F-4D97-AF65-F5344CB8AC3E}">
        <p14:creationId xmlns:p14="http://schemas.microsoft.com/office/powerpoint/2010/main" val="27182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298" y="609600"/>
            <a:ext cx="6705600" cy="1981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83" y="2944369"/>
            <a:ext cx="6705600" cy="2286000"/>
          </a:xfrm>
          <a:prstGeom prst="rect">
            <a:avLst/>
          </a:prstGeom>
        </p:spPr>
      </p:pic>
      <p:sp>
        <p:nvSpPr>
          <p:cNvPr id="6" name="Right Arrow 5"/>
          <p:cNvSpPr/>
          <p:nvPr/>
        </p:nvSpPr>
        <p:spPr>
          <a:xfrm>
            <a:off x="422850" y="1236726"/>
            <a:ext cx="978408"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67398" y="1479042"/>
            <a:ext cx="978408"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72087" y="1727864"/>
            <a:ext cx="978408"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72087" y="1970180"/>
            <a:ext cx="978408" cy="2872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22850" y="2315952"/>
            <a:ext cx="978408" cy="2423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66579" y="3055885"/>
            <a:ext cx="978408"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7239000" y="3407225"/>
            <a:ext cx="978408" cy="33557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5867400" y="3742798"/>
            <a:ext cx="978408" cy="34334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5905614" y="4472240"/>
            <a:ext cx="978408" cy="3535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800000">
            <a:off x="5905614" y="4861094"/>
            <a:ext cx="978408" cy="3322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55783" y="5230370"/>
            <a:ext cx="6705600" cy="1200329"/>
          </a:xfrm>
          <a:prstGeom prst="rect">
            <a:avLst/>
          </a:prstGeom>
          <a:noFill/>
        </p:spPr>
        <p:txBody>
          <a:bodyPr wrap="square" rtlCol="0">
            <a:spAutoFit/>
          </a:bodyPr>
          <a:lstStyle/>
          <a:p>
            <a:r>
              <a:rPr lang="en-US" dirty="0" smtClean="0"/>
              <a:t>Changed first genre from 650 to 655. Fixed |2 information for second and third genres. Fixed spacing in text of fifth genre. Added sixth genre as part of LCGFT equivalent of second genre (Romantic suspense fiction)</a:t>
            </a:r>
            <a:endParaRPr lang="en-US" dirty="0"/>
          </a:p>
        </p:txBody>
      </p:sp>
    </p:spTree>
    <p:extLst>
      <p:ext uri="{BB962C8B-B14F-4D97-AF65-F5344CB8AC3E}">
        <p14:creationId xmlns:p14="http://schemas.microsoft.com/office/powerpoint/2010/main" val="224512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609600"/>
            <a:ext cx="7134665" cy="2057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090862"/>
            <a:ext cx="5257800" cy="1862138"/>
          </a:xfrm>
          <a:prstGeom prst="rect">
            <a:avLst/>
          </a:prstGeom>
        </p:spPr>
      </p:pic>
      <p:sp>
        <p:nvSpPr>
          <p:cNvPr id="6" name="TextBox 5"/>
          <p:cNvSpPr txBox="1"/>
          <p:nvPr/>
        </p:nvSpPr>
        <p:spPr>
          <a:xfrm>
            <a:off x="304800" y="4982308"/>
            <a:ext cx="8382000" cy="1200329"/>
          </a:xfrm>
          <a:prstGeom prst="rect">
            <a:avLst/>
          </a:prstGeom>
          <a:noFill/>
        </p:spPr>
        <p:txBody>
          <a:bodyPr wrap="square" rtlCol="0">
            <a:spAutoFit/>
          </a:bodyPr>
          <a:lstStyle/>
          <a:p>
            <a:r>
              <a:rPr lang="en-US" dirty="0" smtClean="0"/>
              <a:t>Eliminated erroneous first genre (not an acceptable vocabulary), also the last two (repetitive and incorrect coding with second indicator 1). Added plot-related genre from the print book bib record.</a:t>
            </a:r>
          </a:p>
          <a:p>
            <a:r>
              <a:rPr lang="en-US" u="sng" dirty="0" smtClean="0"/>
              <a:t>Note:</a:t>
            </a:r>
            <a:r>
              <a:rPr lang="en-US" dirty="0" smtClean="0"/>
              <a:t> print book bibs are a nice place to find genres for audiobook records! :]</a:t>
            </a:r>
            <a:endParaRPr lang="en-US" dirty="0"/>
          </a:p>
        </p:txBody>
      </p:sp>
      <p:sp>
        <p:nvSpPr>
          <p:cNvPr id="2" name="Right Arrow 1"/>
          <p:cNvSpPr/>
          <p:nvPr/>
        </p:nvSpPr>
        <p:spPr>
          <a:xfrm>
            <a:off x="533400" y="709396"/>
            <a:ext cx="1066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61109" y="997527"/>
            <a:ext cx="1066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33400" y="1264227"/>
            <a:ext cx="1066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26473" y="2140527"/>
            <a:ext cx="1066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26473" y="2411339"/>
            <a:ext cx="1066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6095999" y="3276600"/>
            <a:ext cx="1066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2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solidFill>
                  <a:schemeClr val="tx2">
                    <a:lumMod val="75000"/>
                  </a:schemeClr>
                </a:solidFill>
              </a:rPr>
              <a:t>FORM</a:t>
            </a:r>
            <a:r>
              <a:rPr lang="en-US" dirty="0" smtClean="0"/>
              <a:t> of an item</a:t>
            </a:r>
          </a:p>
          <a:p>
            <a:pPr lvl="1"/>
            <a:r>
              <a:rPr lang="en-US" dirty="0" smtClean="0"/>
              <a:t>Audiobooks</a:t>
            </a:r>
          </a:p>
          <a:p>
            <a:pPr lvl="1"/>
            <a:r>
              <a:rPr lang="en-US" dirty="0" smtClean="0"/>
              <a:t>Large print</a:t>
            </a:r>
          </a:p>
          <a:p>
            <a:pPr lvl="1"/>
            <a:r>
              <a:rPr lang="en-US" dirty="0" smtClean="0"/>
              <a:t>Board books, etc.</a:t>
            </a:r>
          </a:p>
          <a:p>
            <a:pPr marL="457200" lvl="1" indent="0">
              <a:buNone/>
            </a:pPr>
            <a:endParaRPr lang="en-US" dirty="0" smtClean="0"/>
          </a:p>
          <a:p>
            <a:r>
              <a:rPr lang="en-US" sz="3600" dirty="0" smtClean="0">
                <a:solidFill>
                  <a:schemeClr val="tx2">
                    <a:lumMod val="75000"/>
                  </a:schemeClr>
                </a:solidFill>
              </a:rPr>
              <a:t>GENRE/TYPE</a:t>
            </a:r>
            <a:r>
              <a:rPr lang="en-US" dirty="0" smtClean="0"/>
              <a:t> of an item (broad bookstore category organization as opposed to subject)</a:t>
            </a:r>
          </a:p>
          <a:p>
            <a:pPr lvl="1"/>
            <a:r>
              <a:rPr lang="en-US" dirty="0" smtClean="0"/>
              <a:t>Detective and mystery fiction</a:t>
            </a:r>
          </a:p>
          <a:p>
            <a:pPr lvl="1"/>
            <a:r>
              <a:rPr lang="en-US" dirty="0" smtClean="0"/>
              <a:t>Science fiction comics</a:t>
            </a:r>
          </a:p>
          <a:p>
            <a:pPr lvl="1"/>
            <a:r>
              <a:rPr lang="en-US" dirty="0" smtClean="0"/>
              <a:t>Animated television programs, etc.</a:t>
            </a:r>
            <a:endParaRPr lang="en-US" dirty="0"/>
          </a:p>
        </p:txBody>
      </p:sp>
      <p:sp>
        <p:nvSpPr>
          <p:cNvPr id="2" name="Title 1"/>
          <p:cNvSpPr>
            <a:spLocks noGrp="1"/>
          </p:cNvSpPr>
          <p:nvPr>
            <p:ph type="title"/>
          </p:nvPr>
        </p:nvSpPr>
        <p:spPr>
          <a:xfrm>
            <a:off x="152400" y="274638"/>
            <a:ext cx="8763000" cy="1143000"/>
          </a:xfrm>
        </p:spPr>
        <p:txBody>
          <a:bodyPr>
            <a:normAutofit fontScale="90000"/>
          </a:bodyPr>
          <a:lstStyle/>
          <a:p>
            <a:pPr algn="ctr"/>
            <a:r>
              <a:rPr lang="en-US" u="sng" dirty="0" smtClean="0"/>
              <a:t>What on earth do genre terms describe?</a:t>
            </a:r>
            <a:endParaRPr lang="en-US" u="sng" dirty="0"/>
          </a:p>
        </p:txBody>
      </p:sp>
    </p:spTree>
    <p:extLst>
      <p:ext uri="{BB962C8B-B14F-4D97-AF65-F5344CB8AC3E}">
        <p14:creationId xmlns:p14="http://schemas.microsoft.com/office/powerpoint/2010/main" val="3233755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72000"/>
          </a:xfrm>
        </p:spPr>
        <p:txBody>
          <a:bodyPr/>
          <a:lstStyle/>
          <a:p>
            <a:r>
              <a:rPr lang="en-US" dirty="0" smtClean="0"/>
              <a:t>The two cheat sheets (and this PowerPoint) will be sent around via the </a:t>
            </a:r>
            <a:r>
              <a:rPr lang="en-US" dirty="0" err="1" smtClean="0"/>
              <a:t>MinervaCats</a:t>
            </a:r>
            <a:r>
              <a:rPr lang="en-US" dirty="0" smtClean="0"/>
              <a:t> list on Friday</a:t>
            </a:r>
          </a:p>
          <a:p>
            <a:r>
              <a:rPr lang="en-US" dirty="0" smtClean="0"/>
              <a:t>Please add to them when you find interesting genres, and share with the rest of us (with correct coding, please)! </a:t>
            </a:r>
          </a:p>
          <a:p>
            <a:r>
              <a:rPr lang="en-US" dirty="0" smtClean="0"/>
              <a:t>And once more with feeling, that </a:t>
            </a:r>
            <a:r>
              <a:rPr lang="en-US" dirty="0" err="1" smtClean="0"/>
              <a:t>lcgft</a:t>
            </a:r>
            <a:r>
              <a:rPr lang="en-US" dirty="0" smtClean="0"/>
              <a:t> list:</a:t>
            </a:r>
            <a:r>
              <a:rPr lang="en-US" dirty="0"/>
              <a:t> </a:t>
            </a:r>
            <a:r>
              <a:rPr lang="en-US" dirty="0" smtClean="0">
                <a:hlinkClick r:id="rId2"/>
              </a:rPr>
              <a:t>https</a:t>
            </a:r>
            <a:r>
              <a:rPr lang="en-US" dirty="0">
                <a:hlinkClick r:id="rId2"/>
              </a:rPr>
              <a:t>://www.loc.gov/aba/publications/FreeLCGFT/GENRE.pdf</a:t>
            </a:r>
            <a:endParaRPr lang="en-US" dirty="0"/>
          </a:p>
          <a:p>
            <a:endParaRPr lang="en-US" dirty="0"/>
          </a:p>
        </p:txBody>
      </p:sp>
      <p:sp>
        <p:nvSpPr>
          <p:cNvPr id="2" name="Title 1"/>
          <p:cNvSpPr>
            <a:spLocks noGrp="1"/>
          </p:cNvSpPr>
          <p:nvPr>
            <p:ph type="title"/>
          </p:nvPr>
        </p:nvSpPr>
        <p:spPr/>
        <p:txBody>
          <a:bodyPr/>
          <a:lstStyle/>
          <a:p>
            <a:pPr algn="ctr"/>
            <a:r>
              <a:rPr lang="en-US" u="sng" dirty="0" smtClean="0"/>
              <a:t>Any questions?</a:t>
            </a:r>
            <a:endParaRPr lang="en-US" u="sng" dirty="0"/>
          </a:p>
        </p:txBody>
      </p:sp>
    </p:spTree>
    <p:extLst>
      <p:ext uri="{BB962C8B-B14F-4D97-AF65-F5344CB8AC3E}">
        <p14:creationId xmlns:p14="http://schemas.microsoft.com/office/powerpoint/2010/main" val="2103153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Subjects (650s, 600s, 610s, 630s) describe what a material is </a:t>
            </a:r>
            <a:r>
              <a:rPr lang="en-US" sz="3900" dirty="0" smtClean="0">
                <a:solidFill>
                  <a:schemeClr val="tx2">
                    <a:lumMod val="75000"/>
                  </a:schemeClr>
                </a:solidFill>
              </a:rPr>
              <a:t>ABOUT</a:t>
            </a:r>
            <a:r>
              <a:rPr lang="en-US" dirty="0" smtClean="0"/>
              <a:t> (topic/subject)</a:t>
            </a:r>
          </a:p>
          <a:p>
            <a:pPr lvl="1"/>
            <a:r>
              <a:rPr lang="en-US" dirty="0"/>
              <a:t>So a book might have subject (650) fields “Cowboys—Fiction” and “Man-woman relationships—Fiction” (since that describes the </a:t>
            </a:r>
            <a:r>
              <a:rPr lang="en-US" dirty="0" smtClean="0"/>
              <a:t>plot/characters/etc.). </a:t>
            </a:r>
          </a:p>
          <a:p>
            <a:pPr marL="0" indent="0">
              <a:buNone/>
            </a:pPr>
            <a:endParaRPr lang="en-US" dirty="0"/>
          </a:p>
          <a:p>
            <a:r>
              <a:rPr lang="en-US" dirty="0" smtClean="0"/>
              <a:t>Genres (655s) describe </a:t>
            </a:r>
            <a:r>
              <a:rPr lang="en-US" dirty="0"/>
              <a:t>what a material </a:t>
            </a:r>
            <a:r>
              <a:rPr lang="en-US" sz="3900" dirty="0">
                <a:solidFill>
                  <a:schemeClr val="tx2">
                    <a:lumMod val="75000"/>
                  </a:schemeClr>
                </a:solidFill>
              </a:rPr>
              <a:t>IS</a:t>
            </a:r>
            <a:r>
              <a:rPr lang="en-US" dirty="0">
                <a:solidFill>
                  <a:schemeClr val="accent2"/>
                </a:solidFill>
              </a:rPr>
              <a:t> </a:t>
            </a:r>
            <a:r>
              <a:rPr lang="en-US" dirty="0"/>
              <a:t>(form/genre</a:t>
            </a:r>
            <a:r>
              <a:rPr lang="en-US" dirty="0" smtClean="0"/>
              <a:t>)</a:t>
            </a:r>
          </a:p>
          <a:p>
            <a:pPr lvl="1"/>
            <a:r>
              <a:rPr lang="en-US" dirty="0" smtClean="0"/>
              <a:t>So that book from above </a:t>
            </a:r>
            <a:r>
              <a:rPr lang="en-US" dirty="0"/>
              <a:t>might have the genre (655) heading “Romance fiction” (since that’s the category of materials the book belongs to. </a:t>
            </a:r>
            <a:r>
              <a:rPr lang="en-US" dirty="0" smtClean="0"/>
              <a:t>It’s </a:t>
            </a:r>
            <a:r>
              <a:rPr lang="en-US" dirty="0"/>
              <a:t>not ABOUT romance fiction [i.e., the plot is not discussing the craft of romance fiction] but it IS a book </a:t>
            </a:r>
            <a:r>
              <a:rPr lang="en-US" dirty="0" smtClean="0"/>
              <a:t>of </a:t>
            </a:r>
            <a:r>
              <a:rPr lang="en-US" dirty="0"/>
              <a:t>romance </a:t>
            </a:r>
            <a:r>
              <a:rPr lang="en-US" dirty="0" smtClean="0"/>
              <a:t>fiction)</a:t>
            </a:r>
            <a:r>
              <a:rPr lang="en-US" dirty="0"/>
              <a:t>  </a:t>
            </a:r>
          </a:p>
        </p:txBody>
      </p:sp>
      <p:sp>
        <p:nvSpPr>
          <p:cNvPr id="3" name="Title 2"/>
          <p:cNvSpPr>
            <a:spLocks noGrp="1"/>
          </p:cNvSpPr>
          <p:nvPr>
            <p:ph type="title"/>
          </p:nvPr>
        </p:nvSpPr>
        <p:spPr>
          <a:xfrm>
            <a:off x="304800" y="152400"/>
            <a:ext cx="8610600" cy="1219200"/>
          </a:xfrm>
        </p:spPr>
        <p:txBody>
          <a:bodyPr>
            <a:normAutofit fontScale="90000"/>
          </a:bodyPr>
          <a:lstStyle/>
          <a:p>
            <a:pPr algn="ctr"/>
            <a:r>
              <a:rPr lang="en-US" u="sng" dirty="0" smtClean="0"/>
              <a:t>A genre heading ISN’T a subject heading</a:t>
            </a:r>
            <a:endParaRPr lang="en-US" u="sng" dirty="0"/>
          </a:p>
        </p:txBody>
      </p:sp>
    </p:spTree>
    <p:extLst>
      <p:ext uri="{BB962C8B-B14F-4D97-AF65-F5344CB8AC3E}">
        <p14:creationId xmlns:p14="http://schemas.microsoft.com/office/powerpoint/2010/main" val="647122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normAutofit fontScale="85000" lnSpcReduction="10000"/>
          </a:bodyPr>
          <a:lstStyle/>
          <a:p>
            <a:r>
              <a:rPr lang="en-US" dirty="0" smtClean="0"/>
              <a:t>Match points in bib records for finding groups of materials (even useful if the patron is doing a keyword search) </a:t>
            </a:r>
          </a:p>
          <a:p>
            <a:pPr lvl="1"/>
            <a:r>
              <a:rPr lang="en-US" dirty="0" smtClean="0"/>
              <a:t>For example, at Lewiston Public Library all new graphic novels get the genre heading “Graphic novels”, and users can search for these with newest sorted on top to see what we’ve just added</a:t>
            </a:r>
          </a:p>
          <a:p>
            <a:r>
              <a:rPr lang="en-US" dirty="0" smtClean="0"/>
              <a:t>Access to cross-over books which straddle multiple genres but need to be shelved in one location</a:t>
            </a:r>
          </a:p>
          <a:p>
            <a:pPr lvl="1"/>
            <a:r>
              <a:rPr lang="en-US" dirty="0" smtClean="0"/>
              <a:t>Paranormal mysteries; Paranormal romance; Paranormal cookbooks?</a:t>
            </a:r>
          </a:p>
          <a:p>
            <a:r>
              <a:rPr lang="en-US" dirty="0" smtClean="0"/>
              <a:t>Another way to see how various parts of library collections are circulating</a:t>
            </a:r>
          </a:p>
          <a:p>
            <a:pPr lvl="1"/>
            <a:r>
              <a:rPr lang="en-US" dirty="0" smtClean="0"/>
              <a:t>A way to grab all the cookbooks, all the alphabet books, etc.</a:t>
            </a:r>
          </a:p>
          <a:p>
            <a:r>
              <a:rPr lang="en-US" dirty="0" smtClean="0"/>
              <a:t>Some ILS systems even index them separately from subjects, so they can be searched by themselves (coding now for future </a:t>
            </a:r>
            <a:r>
              <a:rPr lang="en-US" dirty="0" err="1" smtClean="0"/>
              <a:t>ILSes</a:t>
            </a:r>
            <a:r>
              <a:rPr lang="en-US" dirty="0" smtClean="0"/>
              <a:t>?)</a:t>
            </a:r>
          </a:p>
        </p:txBody>
      </p:sp>
      <p:sp>
        <p:nvSpPr>
          <p:cNvPr id="2" name="Title 1"/>
          <p:cNvSpPr>
            <a:spLocks noGrp="1"/>
          </p:cNvSpPr>
          <p:nvPr>
            <p:ph type="title"/>
          </p:nvPr>
        </p:nvSpPr>
        <p:spPr>
          <a:xfrm>
            <a:off x="457200" y="0"/>
            <a:ext cx="8229600" cy="1160061"/>
          </a:xfrm>
        </p:spPr>
        <p:txBody>
          <a:bodyPr/>
          <a:lstStyle/>
          <a:p>
            <a:pPr algn="ctr"/>
            <a:r>
              <a:rPr lang="en-US" u="sng" dirty="0" smtClean="0"/>
              <a:t>What are genres good for?</a:t>
            </a:r>
            <a:endParaRPr lang="en-US" u="sng" dirty="0"/>
          </a:p>
        </p:txBody>
      </p:sp>
    </p:spTree>
    <p:extLst>
      <p:ext uri="{BB962C8B-B14F-4D97-AF65-F5344CB8AC3E}">
        <p14:creationId xmlns:p14="http://schemas.microsoft.com/office/powerpoint/2010/main" val="4271866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a:bodyPr>
          <a:lstStyle/>
          <a:p>
            <a:r>
              <a:rPr lang="en-US" dirty="0" smtClean="0"/>
              <a:t>Usually in fiction and audio-visual materials but really useful in juvenile and YA books too.</a:t>
            </a:r>
          </a:p>
          <a:p>
            <a:pPr lvl="1"/>
            <a:r>
              <a:rPr lang="en-US" dirty="0" smtClean="0"/>
              <a:t>Some great genres for kids’ books help patrons search the collection in a more granular manner (like “Picture books” or “Alphabet books” or “Stories without words” or “Toy and moveable books” or “Picture puzzles”)</a:t>
            </a:r>
          </a:p>
          <a:p>
            <a:pPr marL="457200" lvl="1" indent="0">
              <a:buNone/>
            </a:pPr>
            <a:endParaRPr lang="en-US" dirty="0" smtClean="0"/>
          </a:p>
          <a:p>
            <a:r>
              <a:rPr lang="en-US" dirty="0" smtClean="0"/>
              <a:t>They’re also nice for nonfiction!</a:t>
            </a:r>
          </a:p>
          <a:p>
            <a:pPr lvl="1"/>
            <a:r>
              <a:rPr lang="en-US" dirty="0"/>
              <a:t>B</a:t>
            </a:r>
            <a:r>
              <a:rPr lang="en-US" dirty="0" smtClean="0"/>
              <a:t>iographies, guidebooks, atlases, cookbooks, course materials, etc.</a:t>
            </a:r>
          </a:p>
        </p:txBody>
      </p:sp>
      <p:sp>
        <p:nvSpPr>
          <p:cNvPr id="2" name="Title 1"/>
          <p:cNvSpPr>
            <a:spLocks noGrp="1"/>
          </p:cNvSpPr>
          <p:nvPr>
            <p:ph type="title"/>
          </p:nvPr>
        </p:nvSpPr>
        <p:spPr>
          <a:xfrm>
            <a:off x="0" y="274638"/>
            <a:ext cx="9144000" cy="1143000"/>
          </a:xfrm>
        </p:spPr>
        <p:txBody>
          <a:bodyPr>
            <a:normAutofit fontScale="90000"/>
          </a:bodyPr>
          <a:lstStyle/>
          <a:p>
            <a:pPr algn="ctr"/>
            <a:r>
              <a:rPr lang="en-US" u="sng" dirty="0" smtClean="0"/>
              <a:t>What kind of records can we put them on?</a:t>
            </a:r>
            <a:br>
              <a:rPr lang="en-US" u="sng" dirty="0" smtClean="0"/>
            </a:br>
            <a:r>
              <a:rPr lang="en-US" u="sng" dirty="0" smtClean="0"/>
              <a:t>All sorts!</a:t>
            </a:r>
            <a:endParaRPr lang="en-US" u="sng" dirty="0"/>
          </a:p>
        </p:txBody>
      </p:sp>
    </p:spTree>
    <p:extLst>
      <p:ext uri="{BB962C8B-B14F-4D97-AF65-F5344CB8AC3E}">
        <p14:creationId xmlns:p14="http://schemas.microsoft.com/office/powerpoint/2010/main" val="823085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sz="2900" b="1" dirty="0" smtClean="0">
                <a:solidFill>
                  <a:schemeClr val="tx2"/>
                </a:solidFill>
              </a:rPr>
              <a:t>LCGFT</a:t>
            </a:r>
            <a:r>
              <a:rPr lang="en-US" dirty="0" smtClean="0"/>
              <a:t>: Preferred because current and continuously updated (now a 90 page PDF!). Choose these genre terms first. Full list at: </a:t>
            </a:r>
            <a:r>
              <a:rPr lang="en-US" dirty="0" smtClean="0">
                <a:hlinkClick r:id="rId2"/>
              </a:rPr>
              <a:t>https://www.loc.gov/aba/publications/FreeLCGFT/GENRE.pdf</a:t>
            </a:r>
            <a:endParaRPr lang="en-US" dirty="0" smtClean="0"/>
          </a:p>
          <a:p>
            <a:pPr marL="0" indent="0">
              <a:buNone/>
            </a:pPr>
            <a:endParaRPr lang="en-US" dirty="0" smtClean="0"/>
          </a:p>
          <a:p>
            <a:r>
              <a:rPr lang="en-US" sz="2900" b="1" dirty="0" smtClean="0">
                <a:solidFill>
                  <a:schemeClr val="tx2"/>
                </a:solidFill>
              </a:rPr>
              <a:t>BORROWING FROM LCSH</a:t>
            </a:r>
            <a:r>
              <a:rPr lang="en-US" dirty="0" smtClean="0"/>
              <a:t>: Useful if you need a term not yet incorporated into LCGFT (</a:t>
            </a:r>
            <a:r>
              <a:rPr lang="en-US" dirty="0"/>
              <a:t>i.e</a:t>
            </a:r>
            <a:r>
              <a:rPr lang="en-US" dirty="0" smtClean="0"/>
              <a:t>., “Large </a:t>
            </a:r>
            <a:r>
              <a:rPr lang="en-US" dirty="0"/>
              <a:t>type </a:t>
            </a:r>
            <a:r>
              <a:rPr lang="en-US" dirty="0" smtClean="0"/>
              <a:t>books”, “Board books”, “Children’s stories”, etc.).</a:t>
            </a:r>
          </a:p>
          <a:p>
            <a:pPr marL="0" indent="0">
              <a:buNone/>
            </a:pPr>
            <a:endParaRPr lang="en-US" dirty="0" smtClean="0"/>
          </a:p>
          <a:p>
            <a:r>
              <a:rPr lang="en-US" sz="2900" b="1" dirty="0" smtClean="0">
                <a:solidFill>
                  <a:schemeClr val="tx2"/>
                </a:solidFill>
              </a:rPr>
              <a:t>GSAFD</a:t>
            </a:r>
            <a:r>
              <a:rPr lang="en-US" dirty="0" smtClean="0"/>
              <a:t>: Older vocabulary, developed before LCGFT. Great for their time, but no longer  updated/expanded. Replace these or at least augment these with LCGFT versions of terms. Small scrollable list at: </a:t>
            </a:r>
            <a:r>
              <a:rPr lang="en-US" dirty="0" smtClean="0">
                <a:hlinkClick r:id="rId3"/>
              </a:rPr>
              <a:t>http://experimental.worldcat.org/gsafd/browseGSAFD.html</a:t>
            </a:r>
            <a:endParaRPr lang="en-US" dirty="0" smtClean="0"/>
          </a:p>
        </p:txBody>
      </p:sp>
      <p:sp>
        <p:nvSpPr>
          <p:cNvPr id="2" name="Title 1"/>
          <p:cNvSpPr>
            <a:spLocks noGrp="1"/>
          </p:cNvSpPr>
          <p:nvPr>
            <p:ph type="title"/>
          </p:nvPr>
        </p:nvSpPr>
        <p:spPr>
          <a:xfrm>
            <a:off x="0" y="228600"/>
            <a:ext cx="9144000" cy="1143000"/>
          </a:xfrm>
        </p:spPr>
        <p:txBody>
          <a:bodyPr>
            <a:normAutofit fontScale="90000"/>
          </a:bodyPr>
          <a:lstStyle/>
          <a:p>
            <a:pPr algn="ctr"/>
            <a:r>
              <a:rPr lang="en-US" u="sng" dirty="0" smtClean="0"/>
              <a:t>What genre vocabularies are there to use?</a:t>
            </a:r>
            <a:br>
              <a:rPr lang="en-US" u="sng" dirty="0" smtClean="0"/>
            </a:br>
            <a:r>
              <a:rPr lang="en-US" u="sng" dirty="0" smtClean="0"/>
              <a:t>(In descending order of preference</a:t>
            </a:r>
            <a:r>
              <a:rPr lang="en-US" dirty="0" smtClean="0"/>
              <a:t>)</a:t>
            </a:r>
            <a:endParaRPr lang="en-US" dirty="0"/>
          </a:p>
        </p:txBody>
      </p:sp>
    </p:spTree>
    <p:extLst>
      <p:ext uri="{BB962C8B-B14F-4D97-AF65-F5344CB8AC3E}">
        <p14:creationId xmlns:p14="http://schemas.microsoft.com/office/powerpoint/2010/main" val="101231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10600" cy="4572000"/>
          </a:xfrm>
        </p:spPr>
        <p:txBody>
          <a:bodyPr>
            <a:normAutofit fontScale="92500"/>
          </a:bodyPr>
          <a:lstStyle/>
          <a:p>
            <a:r>
              <a:rPr lang="en-US" dirty="0" smtClean="0"/>
              <a:t>Since these are NOT subjects, they should all start with </a:t>
            </a:r>
            <a:r>
              <a:rPr lang="en-US" sz="3600" b="1" dirty="0" smtClean="0">
                <a:solidFill>
                  <a:schemeClr val="tx2"/>
                </a:solidFill>
              </a:rPr>
              <a:t>655</a:t>
            </a:r>
            <a:r>
              <a:rPr lang="en-US" dirty="0" smtClean="0"/>
              <a:t> (which means genre) </a:t>
            </a:r>
          </a:p>
          <a:p>
            <a:r>
              <a:rPr lang="en-US" dirty="0" smtClean="0"/>
              <a:t>LCGFT/GSAFD: </a:t>
            </a:r>
            <a:r>
              <a:rPr lang="en-US" sz="3600" b="1" dirty="0" smtClean="0">
                <a:solidFill>
                  <a:schemeClr val="tx2"/>
                </a:solidFill>
              </a:rPr>
              <a:t>655 _7</a:t>
            </a:r>
            <a:r>
              <a:rPr lang="en-US" sz="3600" dirty="0" smtClean="0">
                <a:solidFill>
                  <a:schemeClr val="tx2"/>
                </a:solidFill>
              </a:rPr>
              <a:t> </a:t>
            </a:r>
            <a:r>
              <a:rPr lang="en-US" sz="3600" b="1" dirty="0" smtClean="0">
                <a:solidFill>
                  <a:schemeClr val="tx2"/>
                </a:solidFill>
              </a:rPr>
              <a:t>[Term] |2 [Vocabulary]</a:t>
            </a:r>
            <a:r>
              <a:rPr lang="en-US" dirty="0" smtClean="0">
                <a:solidFill>
                  <a:schemeClr val="tx2"/>
                </a:solidFill>
              </a:rPr>
              <a:t> </a:t>
            </a:r>
          </a:p>
          <a:p>
            <a:pPr marL="0" indent="0">
              <a:buNone/>
            </a:pPr>
            <a:r>
              <a:rPr lang="en-US" dirty="0" smtClean="0"/>
              <a:t>   The second indicator “7” means a vocabulary will be specified</a:t>
            </a:r>
          </a:p>
          <a:p>
            <a:pPr marL="0" indent="0">
              <a:lnSpc>
                <a:spcPct val="110000"/>
              </a:lnSpc>
              <a:spcBef>
                <a:spcPts val="0"/>
              </a:spcBef>
              <a:buNone/>
            </a:pPr>
            <a:r>
              <a:rPr lang="en-US" dirty="0" smtClean="0"/>
              <a:t>    in the |2, so you always need to use those two bits  together</a:t>
            </a:r>
            <a:r>
              <a:rPr lang="en-US" sz="3600" dirty="0" smtClean="0"/>
              <a:t> </a:t>
            </a:r>
            <a:r>
              <a:rPr lang="en-US" sz="3600" b="1" dirty="0" smtClean="0"/>
              <a:t> </a:t>
            </a:r>
          </a:p>
          <a:p>
            <a:r>
              <a:rPr lang="en-US" dirty="0" smtClean="0"/>
              <a:t>Headings </a:t>
            </a:r>
            <a:r>
              <a:rPr lang="en-US" dirty="0"/>
              <a:t>borrowed from </a:t>
            </a:r>
            <a:r>
              <a:rPr lang="en-US" dirty="0" smtClean="0"/>
              <a:t>LCSH</a:t>
            </a:r>
            <a:r>
              <a:rPr lang="en-US" sz="3600" dirty="0" smtClean="0"/>
              <a:t>: </a:t>
            </a:r>
            <a:r>
              <a:rPr lang="en-US" sz="4400" b="1" dirty="0">
                <a:solidFill>
                  <a:schemeClr val="tx2"/>
                </a:solidFill>
              </a:rPr>
              <a:t>655 _</a:t>
            </a:r>
            <a:r>
              <a:rPr lang="en-US" sz="4400" b="1" dirty="0" smtClean="0">
                <a:solidFill>
                  <a:schemeClr val="tx2"/>
                </a:solidFill>
              </a:rPr>
              <a:t>0 [Term]</a:t>
            </a:r>
            <a:r>
              <a:rPr lang="en-US" sz="3600" dirty="0" smtClean="0">
                <a:solidFill>
                  <a:schemeClr val="tx2"/>
                </a:solidFill>
              </a:rPr>
              <a:t> </a:t>
            </a:r>
            <a:r>
              <a:rPr lang="en-US" dirty="0"/>
              <a:t>(that second indicator “0” means taken from LCSH)</a:t>
            </a:r>
          </a:p>
          <a:p>
            <a:pPr marL="0" indent="0">
              <a:buNone/>
            </a:pPr>
            <a:endParaRPr lang="en-US" sz="3600" b="1" dirty="0"/>
          </a:p>
        </p:txBody>
      </p:sp>
      <p:sp>
        <p:nvSpPr>
          <p:cNvPr id="2" name="Title 1"/>
          <p:cNvSpPr>
            <a:spLocks noGrp="1"/>
          </p:cNvSpPr>
          <p:nvPr>
            <p:ph type="title"/>
          </p:nvPr>
        </p:nvSpPr>
        <p:spPr/>
        <p:txBody>
          <a:bodyPr/>
          <a:lstStyle/>
          <a:p>
            <a:pPr algn="ctr"/>
            <a:r>
              <a:rPr lang="en-US" u="sng" dirty="0" smtClean="0"/>
              <a:t>What they should look like?</a:t>
            </a:r>
            <a:endParaRPr lang="en-US" u="sng" dirty="0"/>
          </a:p>
        </p:txBody>
      </p:sp>
    </p:spTree>
    <p:extLst>
      <p:ext uri="{BB962C8B-B14F-4D97-AF65-F5344CB8AC3E}">
        <p14:creationId xmlns:p14="http://schemas.microsoft.com/office/powerpoint/2010/main" val="3438933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638800"/>
          </a:xfrm>
        </p:spPr>
        <p:txBody>
          <a:bodyPr>
            <a:normAutofit fontScale="92500" lnSpcReduction="20000"/>
          </a:bodyPr>
          <a:lstStyle/>
          <a:p>
            <a:pPr marL="0" lvl="0" indent="0">
              <a:buNone/>
            </a:pPr>
            <a:endParaRPr lang="en-US" dirty="0" smtClean="0"/>
          </a:p>
          <a:p>
            <a:pPr lvl="0"/>
            <a:r>
              <a:rPr lang="en-US" u="sng" dirty="0" smtClean="0"/>
              <a:t>Question</a:t>
            </a:r>
            <a:r>
              <a:rPr lang="en-US" dirty="0" smtClean="0"/>
              <a:t>: I </a:t>
            </a:r>
            <a:r>
              <a:rPr lang="en-US" dirty="0"/>
              <a:t>have seen both </a:t>
            </a:r>
            <a:r>
              <a:rPr lang="en-US" i="1" dirty="0"/>
              <a:t>655 _</a:t>
            </a:r>
            <a:r>
              <a:rPr lang="en-US" i="1" dirty="0" smtClean="0"/>
              <a:t>0</a:t>
            </a:r>
            <a:r>
              <a:rPr lang="en-US" dirty="0" smtClean="0"/>
              <a:t> </a:t>
            </a:r>
            <a:r>
              <a:rPr lang="en-US" dirty="0"/>
              <a:t>and </a:t>
            </a:r>
            <a:r>
              <a:rPr lang="en-US" i="1" dirty="0" smtClean="0"/>
              <a:t>655_7[Genre].|</a:t>
            </a:r>
            <a:r>
              <a:rPr lang="en-US" i="1" dirty="0"/>
              <a:t>2lcgft</a:t>
            </a:r>
            <a:r>
              <a:rPr lang="en-US" dirty="0"/>
              <a:t> for the same </a:t>
            </a:r>
            <a:r>
              <a:rPr lang="en-US" dirty="0" smtClean="0"/>
              <a:t>term (i.e., </a:t>
            </a:r>
            <a:r>
              <a:rPr lang="en-US" dirty="0"/>
              <a:t>Animated television programs). The authority heading in LOC shows  155__|a Animated television programs, so it seems that just the 655_0 would </a:t>
            </a:r>
            <a:r>
              <a:rPr lang="en-US" dirty="0" smtClean="0"/>
              <a:t>suffice?</a:t>
            </a:r>
          </a:p>
          <a:p>
            <a:pPr marL="0" lvl="0" indent="0">
              <a:buNone/>
            </a:pPr>
            <a:endParaRPr lang="en-US" dirty="0" smtClean="0"/>
          </a:p>
          <a:p>
            <a:pPr lvl="0"/>
            <a:r>
              <a:rPr lang="en-US" u="sng" dirty="0" smtClean="0"/>
              <a:t>Two-Part Answer</a:t>
            </a:r>
            <a:r>
              <a:rPr lang="en-US" dirty="0" smtClean="0"/>
              <a:t>: There </a:t>
            </a:r>
            <a:r>
              <a:rPr lang="en-US" dirty="0"/>
              <a:t>was a time when LCGFT didn’t exist, and </a:t>
            </a:r>
            <a:r>
              <a:rPr lang="en-US" dirty="0" smtClean="0"/>
              <a:t>a </a:t>
            </a:r>
            <a:r>
              <a:rPr lang="en-US" dirty="0"/>
              <a:t>time when the vocabulary was under development, so not all the terms that exist today </a:t>
            </a:r>
            <a:r>
              <a:rPr lang="en-US" dirty="0" smtClean="0"/>
              <a:t>used to exist. So </a:t>
            </a:r>
            <a:r>
              <a:rPr lang="en-US" dirty="0"/>
              <a:t>it’s possible that older records have more 655 _0 </a:t>
            </a:r>
            <a:r>
              <a:rPr lang="en-US" dirty="0" smtClean="0"/>
              <a:t>headings. But now </a:t>
            </a:r>
            <a:r>
              <a:rPr lang="en-US" dirty="0"/>
              <a:t>that </a:t>
            </a:r>
            <a:r>
              <a:rPr lang="en-US" dirty="0" smtClean="0"/>
              <a:t>LCGFT </a:t>
            </a:r>
            <a:r>
              <a:rPr lang="en-US" dirty="0"/>
              <a:t>is </a:t>
            </a:r>
            <a:r>
              <a:rPr lang="en-US" dirty="0" smtClean="0"/>
              <a:t>developed</a:t>
            </a:r>
            <a:r>
              <a:rPr lang="en-US" dirty="0"/>
              <a:t>, </a:t>
            </a:r>
            <a:r>
              <a:rPr lang="en-US" dirty="0" smtClean="0"/>
              <a:t>it’s </a:t>
            </a:r>
            <a:r>
              <a:rPr lang="en-US" dirty="0"/>
              <a:t>best to </a:t>
            </a:r>
            <a:r>
              <a:rPr lang="en-US" dirty="0" smtClean="0"/>
              <a:t>use 655 </a:t>
            </a:r>
            <a:r>
              <a:rPr lang="en-US" dirty="0"/>
              <a:t>_7 </a:t>
            </a:r>
            <a:r>
              <a:rPr lang="en-US" dirty="0" smtClean="0"/>
              <a:t>[Genre] </a:t>
            </a:r>
            <a:r>
              <a:rPr lang="en-US" dirty="0"/>
              <a:t>|2 </a:t>
            </a:r>
            <a:r>
              <a:rPr lang="en-US" dirty="0" err="1" smtClean="0"/>
              <a:t>lcgft</a:t>
            </a:r>
            <a:r>
              <a:rPr lang="en-US" dirty="0" smtClean="0"/>
              <a:t> whenever possible.</a:t>
            </a:r>
          </a:p>
          <a:p>
            <a:pPr lvl="1"/>
            <a:r>
              <a:rPr lang="en-US" u="sng" dirty="0" smtClean="0"/>
              <a:t>Also</a:t>
            </a:r>
            <a:r>
              <a:rPr lang="en-US" dirty="0" smtClean="0"/>
              <a:t>: The headings at </a:t>
            </a:r>
            <a:r>
              <a:rPr lang="en-US" dirty="0" smtClean="0">
                <a:hlinkClick r:id="rId2"/>
              </a:rPr>
              <a:t>authorities.loc.gov</a:t>
            </a:r>
            <a:r>
              <a:rPr lang="en-US" dirty="0" smtClean="0"/>
              <a:t> show the form the text string should take, but not all the numerical coding. You need to look at the 001 to see if the heading is an </a:t>
            </a:r>
            <a:r>
              <a:rPr lang="en-US" dirty="0" err="1" smtClean="0"/>
              <a:t>lcgft</a:t>
            </a:r>
            <a:r>
              <a:rPr lang="en-US" dirty="0" smtClean="0"/>
              <a:t> (gf prefix) which would need _7 coding, or if it’s a subject (</a:t>
            </a:r>
            <a:r>
              <a:rPr lang="en-US" dirty="0" err="1" smtClean="0"/>
              <a:t>sh</a:t>
            </a:r>
            <a:r>
              <a:rPr lang="en-US" dirty="0" smtClean="0"/>
              <a:t> prefix) that needs _0 coding</a:t>
            </a:r>
          </a:p>
          <a:p>
            <a:pPr lvl="1"/>
            <a:endParaRPr lang="en-US" dirty="0"/>
          </a:p>
        </p:txBody>
      </p:sp>
      <p:sp>
        <p:nvSpPr>
          <p:cNvPr id="3" name="Title 2"/>
          <p:cNvSpPr>
            <a:spLocks noGrp="1"/>
          </p:cNvSpPr>
          <p:nvPr>
            <p:ph type="title"/>
          </p:nvPr>
        </p:nvSpPr>
        <p:spPr>
          <a:xfrm>
            <a:off x="457200" y="152400"/>
            <a:ext cx="8229600" cy="838200"/>
          </a:xfrm>
        </p:spPr>
        <p:txBody>
          <a:bodyPr/>
          <a:lstStyle/>
          <a:p>
            <a:pPr algn="ctr"/>
            <a:r>
              <a:rPr lang="en-US" b="1" dirty="0" smtClean="0"/>
              <a:t>A note about 655 _7 versus 655 _0</a:t>
            </a:r>
            <a:endParaRPr lang="en-US" b="1" dirty="0"/>
          </a:p>
        </p:txBody>
      </p:sp>
    </p:spTree>
    <p:extLst>
      <p:ext uri="{BB962C8B-B14F-4D97-AF65-F5344CB8AC3E}">
        <p14:creationId xmlns:p14="http://schemas.microsoft.com/office/powerpoint/2010/main" val="1662145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219200"/>
            <a:ext cx="8991600" cy="1447800"/>
          </a:xfrm>
        </p:spPr>
        <p:txBody>
          <a:bodyPr>
            <a:normAutofit lnSpcReduction="10000"/>
          </a:bodyPr>
          <a:lstStyle/>
          <a:p>
            <a:pPr marL="0" indent="0">
              <a:buNone/>
            </a:pPr>
            <a:r>
              <a:rPr lang="en-US" dirty="0" smtClean="0"/>
              <a:t>Look in </a:t>
            </a:r>
            <a:r>
              <a:rPr lang="en-US" sz="3600" b="1" dirty="0" smtClean="0">
                <a:solidFill>
                  <a:schemeClr val="tx2"/>
                </a:solidFill>
              </a:rPr>
              <a:t>001</a:t>
            </a:r>
            <a:r>
              <a:rPr lang="en-US" dirty="0" smtClean="0"/>
              <a:t> prefix code of the authority record: “</a:t>
            </a:r>
            <a:r>
              <a:rPr lang="en-US" sz="3600" dirty="0" smtClean="0">
                <a:solidFill>
                  <a:schemeClr val="tx2"/>
                </a:solidFill>
              </a:rPr>
              <a:t>gf</a:t>
            </a:r>
            <a:r>
              <a:rPr lang="en-US" dirty="0" smtClean="0"/>
              <a:t>” means LCGFT, “</a:t>
            </a:r>
            <a:r>
              <a:rPr lang="en-US" sz="3600" dirty="0" smtClean="0">
                <a:solidFill>
                  <a:schemeClr val="tx2"/>
                </a:solidFill>
              </a:rPr>
              <a:t>sg</a:t>
            </a:r>
            <a:r>
              <a:rPr lang="en-US" dirty="0" smtClean="0"/>
              <a:t>” means GSAFD, and “</a:t>
            </a:r>
            <a:r>
              <a:rPr lang="en-US" sz="3600" dirty="0" err="1" smtClean="0">
                <a:solidFill>
                  <a:schemeClr val="tx2"/>
                </a:solidFill>
              </a:rPr>
              <a:t>sh</a:t>
            </a:r>
            <a:r>
              <a:rPr lang="en-US" dirty="0" smtClean="0"/>
              <a:t>” means LCSH. Always prefer the LCGFT version if there is one.</a:t>
            </a:r>
          </a:p>
        </p:txBody>
      </p:sp>
      <p:sp>
        <p:nvSpPr>
          <p:cNvPr id="2" name="Title 1"/>
          <p:cNvSpPr>
            <a:spLocks noGrp="1"/>
          </p:cNvSpPr>
          <p:nvPr>
            <p:ph type="title"/>
          </p:nvPr>
        </p:nvSpPr>
        <p:spPr>
          <a:xfrm>
            <a:off x="-38100" y="677034"/>
            <a:ext cx="9144000" cy="533400"/>
          </a:xfrm>
        </p:spPr>
        <p:txBody>
          <a:bodyPr>
            <a:normAutofit fontScale="90000"/>
          </a:bodyPr>
          <a:lstStyle/>
          <a:p>
            <a:pPr algn="ctr"/>
            <a:r>
              <a:rPr lang="en-US" u="sng" dirty="0" smtClean="0"/>
              <a:t>How can I tell which code to put</a:t>
            </a:r>
            <a:br>
              <a:rPr lang="en-US" u="sng" dirty="0" smtClean="0"/>
            </a:br>
            <a:r>
              <a:rPr lang="en-US" u="sng" dirty="0" smtClean="0"/>
              <a:t> in the second indicator and  |2?</a:t>
            </a:r>
            <a:endParaRPr lang="en-US" u="sng"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48" y="3519293"/>
            <a:ext cx="2362200" cy="27431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900" y="3494094"/>
            <a:ext cx="2438400" cy="277250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365" y="3478828"/>
            <a:ext cx="2152650" cy="2773679"/>
          </a:xfrm>
          <a:prstGeom prst="rect">
            <a:avLst/>
          </a:prstGeom>
        </p:spPr>
      </p:pic>
      <p:sp>
        <p:nvSpPr>
          <p:cNvPr id="10" name="Right Arrow 9"/>
          <p:cNvSpPr/>
          <p:nvPr/>
        </p:nvSpPr>
        <p:spPr>
          <a:xfrm rot="10800000">
            <a:off x="1947200" y="3512824"/>
            <a:ext cx="990600" cy="4572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0800000">
            <a:off x="4933950" y="3387974"/>
            <a:ext cx="990600" cy="4572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8153400" y="3387975"/>
            <a:ext cx="990600" cy="45720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032799" y="2592867"/>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5602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513</TotalTime>
  <Words>1266</Words>
  <Application>Microsoft Office PowerPoint</Application>
  <PresentationFormat>On-screen Show (4:3)</PresentationFormat>
  <Paragraphs>87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Useful information about Genres</vt:lpstr>
      <vt:lpstr>What on earth do genre terms describe?</vt:lpstr>
      <vt:lpstr>A genre heading ISN’T a subject heading</vt:lpstr>
      <vt:lpstr>What are genres good for?</vt:lpstr>
      <vt:lpstr>What kind of records can we put them on? All sorts!</vt:lpstr>
      <vt:lpstr>What genre vocabularies are there to use? (In descending order of preference)</vt:lpstr>
      <vt:lpstr>What they should look like?</vt:lpstr>
      <vt:lpstr>A note about 655 _7 versus 655 _0</vt:lpstr>
      <vt:lpstr>How can I tell which code to put  in the second indicator and  |2?</vt:lpstr>
      <vt:lpstr>PowerPoint Presentation</vt:lpstr>
      <vt:lpstr>When switching from GSAFD to LCGFT</vt:lpstr>
      <vt:lpstr>PowerPoint Presentation</vt:lpstr>
      <vt:lpstr>How can we bring them in via Z39.50?</vt:lpstr>
      <vt:lpstr>More Z39.50 Fun</vt:lpstr>
      <vt:lpstr>What happens if you don’t change that “M” to a “d” for your genre headings</vt:lpstr>
      <vt:lpstr>Practice Time!</vt:lpstr>
      <vt:lpstr>How to spot and correct genres in records</vt:lpstr>
      <vt:lpstr>PowerPoint Presentation</vt:lpstr>
      <vt:lpstr>PowerPoint Presentation</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Genres</dc:title>
  <dc:creator>Joseph</dc:creator>
  <cp:lastModifiedBy>Deborah Tomaras</cp:lastModifiedBy>
  <cp:revision>131</cp:revision>
  <dcterms:created xsi:type="dcterms:W3CDTF">2018-03-25T19:50:07Z</dcterms:created>
  <dcterms:modified xsi:type="dcterms:W3CDTF">2018-04-03T19:15:04Z</dcterms:modified>
</cp:coreProperties>
</file>