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sldIdLst>
    <p:sldId id="256" r:id="rId2"/>
    <p:sldId id="313" r:id="rId3"/>
    <p:sldId id="289" r:id="rId4"/>
    <p:sldId id="302" r:id="rId5"/>
    <p:sldId id="305" r:id="rId6"/>
    <p:sldId id="306" r:id="rId7"/>
    <p:sldId id="314" r:id="rId8"/>
    <p:sldId id="311" r:id="rId9"/>
    <p:sldId id="312" r:id="rId10"/>
    <p:sldId id="29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313"/>
            <p14:sldId id="289"/>
            <p14:sldId id="302"/>
            <p14:sldId id="305"/>
            <p14:sldId id="306"/>
            <p14:sldId id="314"/>
            <p14:sldId id="311"/>
            <p14:sldId id="312"/>
            <p14:sldId id="2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3979" autoAdjust="0"/>
  </p:normalViewPr>
  <p:slideViewPr>
    <p:cSldViewPr>
      <p:cViewPr varScale="1">
        <p:scale>
          <a:sx n="61" d="100"/>
          <a:sy n="61" d="100"/>
        </p:scale>
        <p:origin x="17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2477"/>
            <a:ext cx="5486400" cy="2743200"/>
          </a:xfrm>
        </p:spPr>
        <p:txBody>
          <a:bodyPr>
            <a:noAutofit/>
          </a:bodyPr>
          <a:lstStyle/>
          <a:p>
            <a:r>
              <a:rPr lang="en-US" sz="3000" dirty="0" smtClean="0"/>
              <a:t>Matthew Revitt, </a:t>
            </a:r>
          </a:p>
          <a:p>
            <a:r>
              <a:rPr lang="en-US" sz="3000" dirty="0" smtClean="0"/>
              <a:t>University </a:t>
            </a:r>
          </a:p>
          <a:p>
            <a:r>
              <a:rPr lang="en-US" sz="3000" dirty="0" smtClean="0"/>
              <a:t>of Maine</a:t>
            </a:r>
          </a:p>
          <a:p>
            <a:r>
              <a:rPr lang="en-US" sz="3000" b="1" dirty="0" smtClean="0"/>
              <a:t>MLA Conference </a:t>
            </a:r>
          </a:p>
          <a:p>
            <a:r>
              <a:rPr lang="en-US" sz="3000" b="1" dirty="0" smtClean="0"/>
              <a:t>October 1,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Continuing the Work of Maine Shared Collections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     Conclusion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900" dirty="0"/>
              <a:t>Including more libraries shares the retention </a:t>
            </a:r>
            <a:r>
              <a:rPr lang="en-US" sz="2900" dirty="0" smtClean="0"/>
              <a:t>burden</a:t>
            </a:r>
          </a:p>
          <a:p>
            <a:endParaRPr lang="en-US" sz="2900" dirty="0"/>
          </a:p>
          <a:p>
            <a:r>
              <a:rPr lang="en-US" sz="2900" dirty="0" smtClean="0"/>
              <a:t>All libraries have unique and scarcely-held material</a:t>
            </a:r>
          </a:p>
          <a:p>
            <a:endParaRPr lang="en-US" sz="2900" dirty="0" smtClean="0"/>
          </a:p>
          <a:p>
            <a:r>
              <a:rPr lang="en-US" sz="2900" dirty="0" smtClean="0"/>
              <a:t>Respecting practical implications, but don’t loose sight of goal to protect content</a:t>
            </a:r>
          </a:p>
          <a:p>
            <a:endParaRPr lang="en-US" sz="2900" dirty="0"/>
          </a:p>
          <a:p>
            <a:r>
              <a:rPr lang="en-US" sz="2900" dirty="0" smtClean="0"/>
              <a:t>Resulting weeding </a:t>
            </a:r>
            <a:r>
              <a:rPr lang="en-US" sz="2900" smtClean="0"/>
              <a:t>opportunities for </a:t>
            </a:r>
            <a:r>
              <a:rPr lang="en-US" sz="2900" dirty="0" smtClean="0"/>
              <a:t>all ME libraries</a:t>
            </a:r>
          </a:p>
          <a:p>
            <a:endParaRPr lang="en-US" sz="2900" dirty="0"/>
          </a:p>
          <a:p>
            <a:r>
              <a:rPr lang="en-US" sz="2900" dirty="0" smtClean="0"/>
              <a:t>Other states look to ME as an example </a:t>
            </a:r>
            <a:r>
              <a:rPr lang="en-US" sz="2900" dirty="0"/>
              <a:t>of </a:t>
            </a:r>
            <a:r>
              <a:rPr lang="en-US" sz="2900" dirty="0" smtClean="0"/>
              <a:t>multiple </a:t>
            </a:r>
            <a:r>
              <a:rPr lang="en-US" sz="2900" dirty="0"/>
              <a:t>type collaboration </a:t>
            </a:r>
            <a:endParaRPr lang="en-US" sz="2900" dirty="0" smtClean="0"/>
          </a:p>
        </p:txBody>
      </p:sp>
    </p:spTree>
    <p:extLst>
      <p:ext uri="{BB962C8B-B14F-4D97-AF65-F5344CB8AC3E}">
        <p14:creationId xmlns:p14="http://schemas.microsoft.com/office/powerpoint/2010/main" val="6120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419601" y="550718"/>
            <a:ext cx="4639530" cy="60024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54" y="550718"/>
            <a:ext cx="4572000" cy="75097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b="1" dirty="0" smtClean="0"/>
              <a:t>Maine Shared Collections Cooperative (MSCC)</a:t>
            </a:r>
            <a:r>
              <a:rPr lang="en-US" sz="2400" dirty="0" smtClean="0"/>
              <a:t> founded </a:t>
            </a:r>
            <a:r>
              <a:rPr lang="en-US" sz="2400" dirty="0"/>
              <a:t>in </a:t>
            </a:r>
            <a:r>
              <a:rPr lang="en-US" sz="2400" dirty="0" smtClean="0"/>
              <a:t>2011 to protect legacy print material in state (shared print)</a:t>
            </a:r>
          </a:p>
          <a:p>
            <a:pPr>
              <a:spcBef>
                <a:spcPts val="580"/>
              </a:spcBef>
              <a:buClr>
                <a:schemeClr val="accent1"/>
              </a:buClr>
              <a:buSzPct val="85000"/>
            </a:pPr>
            <a:endParaRPr lang="en-US" sz="2400" dirty="0"/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/>
              <a:t>Possible because of history of multi-type library collaboration in state</a:t>
            </a:r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/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 smtClean="0"/>
              <a:t>9 founding members, since grown to include 42 libraries from across ME </a:t>
            </a:r>
          </a:p>
          <a:p>
            <a:pPr>
              <a:spcBef>
                <a:spcPts val="580"/>
              </a:spcBef>
              <a:buClr>
                <a:schemeClr val="accent1"/>
              </a:buClr>
              <a:buSzPct val="85000"/>
            </a:pPr>
            <a:endParaRPr lang="en-US" sz="2400" dirty="0" smtClean="0"/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 smtClean="0"/>
              <a:t>Collectively </a:t>
            </a:r>
            <a:r>
              <a:rPr lang="en-US" sz="2400" dirty="0"/>
              <a:t>agreed to retain approx. 1.4 million titles for 15-years (June 30, 2028)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 smtClean="0"/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/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/>
          </a:p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194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2019 Collection Analysis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162800" cy="42672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Analyzing titles </a:t>
            </a:r>
            <a:r>
              <a:rPr lang="en-US" sz="3000" dirty="0"/>
              <a:t>too new to be considered as part of original </a:t>
            </a:r>
            <a:r>
              <a:rPr lang="en-US" sz="3000" dirty="0" smtClean="0"/>
              <a:t>work (published or added between 2003-2012)</a:t>
            </a:r>
          </a:p>
          <a:p>
            <a:pPr marL="0" indent="0">
              <a:buNone/>
            </a:pPr>
            <a:endParaRPr lang="en-US" sz="3000" dirty="0" smtClean="0"/>
          </a:p>
          <a:p>
            <a:r>
              <a:rPr lang="en-US" sz="3000" dirty="0" smtClean="0"/>
              <a:t>Smaller </a:t>
            </a:r>
            <a:r>
              <a:rPr lang="en-US" sz="3000" dirty="0"/>
              <a:t>pool of titles to consider </a:t>
            </a:r>
            <a:r>
              <a:rPr lang="en-US" sz="3000" dirty="0" smtClean="0"/>
              <a:t>(400k </a:t>
            </a:r>
            <a:r>
              <a:rPr lang="en-US" sz="3000" dirty="0"/>
              <a:t>vs. 3 </a:t>
            </a:r>
            <a:r>
              <a:rPr lang="en-US" sz="3000" dirty="0" smtClean="0"/>
              <a:t>million)</a:t>
            </a:r>
          </a:p>
          <a:p>
            <a:endParaRPr lang="en-US" sz="3000" dirty="0"/>
          </a:p>
          <a:p>
            <a:r>
              <a:rPr lang="en-US" sz="3000" dirty="0" smtClean="0"/>
              <a:t>Working again with OCLC Sustainable Collection Services on analyzing collections</a:t>
            </a:r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endParaRPr lang="en-US" sz="30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Participants in 2019 Analysis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667500" y="1107728"/>
            <a:ext cx="1333500" cy="3007072"/>
          </a:xfrm>
        </p:spPr>
        <p:txBody>
          <a:bodyPr>
            <a:normAutofit/>
          </a:bodyPr>
          <a:lstStyle/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sz="2600" dirty="0" smtClean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600" dirty="0" smtClean="0"/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endParaRPr lang="en-US" altLang="en-US" sz="2600" dirty="0" smtClean="0"/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endParaRPr lang="en-US" altLang="en-US" sz="2600" dirty="0"/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endParaRPr lang="en-US" sz="3200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748719" y="1472587"/>
            <a:ext cx="2743200" cy="580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3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</a:pPr>
            <a:r>
              <a:rPr lang="en-US" altLang="en-US" b="1" dirty="0" smtClean="0"/>
              <a:t>Minerva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Edythe L. Dyer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Gardner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 err="1"/>
              <a:t>Jesup</a:t>
            </a:r>
            <a:r>
              <a:rPr lang="en-US" altLang="en-US" dirty="0"/>
              <a:t>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McArthur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Norway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Old Town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Rice </a:t>
            </a:r>
            <a:r>
              <a:rPr lang="en-US" altLang="en-US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 smtClean="0"/>
              <a:t>Scarborough </a:t>
            </a:r>
            <a:r>
              <a:rPr lang="en-US" altLang="en-US" dirty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Southern Maine CC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St. Joseph’s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Thomas Memorial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Unity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Wells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/>
              <a:t>Windham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dirty="0" err="1"/>
              <a:t>Witherle</a:t>
            </a:r>
            <a:r>
              <a:rPr lang="en-US" altLang="en-US" dirty="0"/>
              <a:t> PL</a:t>
            </a:r>
            <a:r>
              <a:rPr lang="en-US" altLang="en-US" sz="2800" dirty="0"/>
              <a:t>	</a:t>
            </a:r>
          </a:p>
          <a:p>
            <a:pPr marL="274320" lvl="3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</a:pPr>
            <a:endParaRPr lang="en-US" altLang="en-US" sz="3000" dirty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-1836" y="1463407"/>
            <a:ext cx="35052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r>
              <a:rPr lang="en-US" b="1" dirty="0"/>
              <a:t>URSUS </a:t>
            </a:r>
            <a:endParaRPr lang="en-US" b="1" dirty="0" smtClean="0"/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Bangor Public Library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Maine State </a:t>
            </a:r>
            <a:r>
              <a:rPr lang="en-US" dirty="0" smtClean="0">
                <a:solidFill>
                  <a:srgbClr val="FF0000"/>
                </a:solidFill>
              </a:rPr>
              <a:t>Library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University </a:t>
            </a:r>
            <a:r>
              <a:rPr lang="en-US" dirty="0"/>
              <a:t>of Maine Augusta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University of Maine Farmington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University of Maine Fort Kent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University of Maine </a:t>
            </a:r>
            <a:r>
              <a:rPr lang="en-US" dirty="0" err="1"/>
              <a:t>Machias</a:t>
            </a:r>
            <a:endParaRPr lang="en-US" dirty="0"/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University of Maine </a:t>
            </a:r>
            <a:r>
              <a:rPr lang="en-US" dirty="0" err="1">
                <a:solidFill>
                  <a:srgbClr val="FF0000"/>
                </a:solidFill>
              </a:rPr>
              <a:t>Orono</a:t>
            </a:r>
            <a:endParaRPr lang="en-US" dirty="0">
              <a:solidFill>
                <a:srgbClr val="FF0000"/>
              </a:solidFill>
            </a:endParaRP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University of Maine Presque </a:t>
            </a:r>
            <a:r>
              <a:rPr lang="en-US" dirty="0" smtClean="0"/>
              <a:t>Isle</a:t>
            </a: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University of Southern Maine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10300" y="1425117"/>
            <a:ext cx="2667000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</a:t>
            </a:r>
            <a:r>
              <a:rPr lang="en-US" b="1" dirty="0" err="1" smtClean="0"/>
              <a:t>CBBnet</a:t>
            </a:r>
            <a:endParaRPr lang="en-US" b="1" dirty="0" smtClean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dirty="0">
                <a:solidFill>
                  <a:srgbClr val="FF0000"/>
                </a:solidFill>
              </a:rPr>
              <a:t>Colby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dirty="0">
                <a:solidFill>
                  <a:srgbClr val="FF0000"/>
                </a:solidFill>
              </a:rPr>
              <a:t>Bates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dirty="0">
                <a:solidFill>
                  <a:srgbClr val="FF0000"/>
                </a:solidFill>
              </a:rPr>
              <a:t>Bowdoin College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964" y="5163852"/>
            <a:ext cx="160203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Standalone</a:t>
            </a:r>
            <a:endParaRPr lang="en-US" dirty="0" smtClean="0">
              <a:solidFill>
                <a:srgbClr val="FF0000"/>
              </a:solidFill>
            </a:endParaRPr>
          </a:p>
          <a:p>
            <a:pPr marL="560070" lvl="3" indent="-28575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Portland Public Library</a:t>
            </a:r>
          </a:p>
        </p:txBody>
      </p:sp>
    </p:spTree>
    <p:extLst>
      <p:ext uri="{BB962C8B-B14F-4D97-AF65-F5344CB8AC3E}">
        <p14:creationId xmlns:p14="http://schemas.microsoft.com/office/powerpoint/2010/main" val="28749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  Factors for 2019 Analysis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numbers of commitments from original analysis &amp; in some cases retaining </a:t>
            </a:r>
            <a:r>
              <a:rPr lang="en-US" dirty="0"/>
              <a:t>material </a:t>
            </a:r>
            <a:r>
              <a:rPr lang="en-US" dirty="0" smtClean="0"/>
              <a:t>would have </a:t>
            </a:r>
            <a:r>
              <a:rPr lang="en-US" dirty="0"/>
              <a:t>otherwise</a:t>
            </a:r>
            <a:r>
              <a:rPr lang="en-US" dirty="0" smtClean="0"/>
              <a:t> withdrawn </a:t>
            </a:r>
          </a:p>
          <a:p>
            <a:r>
              <a:rPr lang="en-US" dirty="0" smtClean="0"/>
              <a:t>More libraries participating in 2019 analysis -- share retention burden</a:t>
            </a:r>
          </a:p>
          <a:p>
            <a:r>
              <a:rPr lang="en-US" dirty="0" smtClean="0"/>
              <a:t>71% of titles only held by one library in group</a:t>
            </a:r>
          </a:p>
          <a:p>
            <a:r>
              <a:rPr lang="en-US" dirty="0"/>
              <a:t>Analyzing </a:t>
            </a:r>
            <a:r>
              <a:rPr lang="en-US" dirty="0" smtClean="0"/>
              <a:t>more recently acquired titles with less circ. history</a:t>
            </a:r>
          </a:p>
          <a:p>
            <a:r>
              <a:rPr lang="en-US" dirty="0" smtClean="0"/>
              <a:t>Consider commitments from libraries outside of ME</a:t>
            </a:r>
          </a:p>
          <a:p>
            <a:r>
              <a:rPr lang="en-US" dirty="0" smtClean="0"/>
              <a:t>Factor in the disparity in usage between academics &amp; publics</a:t>
            </a:r>
          </a:p>
        </p:txBody>
      </p:sp>
    </p:spTree>
    <p:extLst>
      <p:ext uri="{BB962C8B-B14F-4D97-AF65-F5344CB8AC3E}">
        <p14:creationId xmlns:p14="http://schemas.microsoft.com/office/powerpoint/2010/main" val="214871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	Retention Rules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Protect scarcely-held material, fewer than 10 U.S. holdings in OCLC </a:t>
            </a:r>
            <a:r>
              <a:rPr lang="en-US" dirty="0" err="1" smtClean="0"/>
              <a:t>WorldCat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Frequently circulating material:</a:t>
            </a:r>
          </a:p>
          <a:p>
            <a:pPr lvl="1"/>
            <a:r>
              <a:rPr lang="en-US" dirty="0" smtClean="0"/>
              <a:t>4 </a:t>
            </a:r>
            <a:r>
              <a:rPr lang="en-US" dirty="0"/>
              <a:t>or </a:t>
            </a:r>
            <a:r>
              <a:rPr lang="en-US" dirty="0" smtClean="0"/>
              <a:t>more circs for </a:t>
            </a:r>
            <a:r>
              <a:rPr lang="en-US" dirty="0"/>
              <a:t>the </a:t>
            </a:r>
            <a:r>
              <a:rPr lang="en-US" dirty="0" smtClean="0"/>
              <a:t>academics</a:t>
            </a:r>
          </a:p>
          <a:p>
            <a:pPr lvl="1"/>
            <a:r>
              <a:rPr lang="en-US" dirty="0" smtClean="0"/>
              <a:t>10 </a:t>
            </a:r>
            <a:r>
              <a:rPr lang="en-US" dirty="0"/>
              <a:t>or more for the </a:t>
            </a:r>
            <a:r>
              <a:rPr lang="en-US" dirty="0" smtClean="0"/>
              <a:t>publics, since 2015</a:t>
            </a:r>
          </a:p>
          <a:p>
            <a:pPr lvl="1"/>
            <a:endParaRPr lang="en-US" dirty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600" dirty="0" smtClean="0"/>
              <a:t>Not </a:t>
            </a:r>
            <a:r>
              <a:rPr lang="en-US" sz="2600" dirty="0"/>
              <a:t>retaining anything </a:t>
            </a:r>
            <a:r>
              <a:rPr lang="en-US" sz="2600" dirty="0" smtClean="0"/>
              <a:t>from our list of publishers whose works don’t </a:t>
            </a:r>
            <a:r>
              <a:rPr lang="en-US" dirty="0" smtClean="0"/>
              <a:t>have long-term value e.g. textbooks </a:t>
            </a:r>
            <a:r>
              <a:rPr lang="en-US" dirty="0"/>
              <a:t>and guides.</a:t>
            </a:r>
          </a:p>
        </p:txBody>
      </p:sp>
    </p:spTree>
    <p:extLst>
      <p:ext uri="{BB962C8B-B14F-4D97-AF65-F5344CB8AC3E}">
        <p14:creationId xmlns:p14="http://schemas.microsoft.com/office/powerpoint/2010/main" val="10907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66800" y="1611709"/>
            <a:ext cx="2919871" cy="29487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027" y="1295400"/>
            <a:ext cx="2555497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What We Are Doing Now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OCLC have completed allocating retention responsibility for the individual titles (bib level) to </a:t>
            </a:r>
            <a:r>
              <a:rPr lang="en-US" dirty="0" smtClean="0"/>
              <a:t>specific MSCC libraries</a:t>
            </a:r>
          </a:p>
          <a:p>
            <a:endParaRPr lang="en-US" dirty="0" smtClean="0"/>
          </a:p>
          <a:p>
            <a:r>
              <a:rPr lang="en-US" dirty="0" smtClean="0"/>
              <a:t>Libraries are currently reviewing their retention proposals, asked to consider group collection needs when agreeing commitments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52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Next Steps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Recording commitments in Sierra, </a:t>
            </a:r>
            <a:r>
              <a:rPr lang="en-US" dirty="0" err="1" smtClean="0"/>
              <a:t>MaineCat</a:t>
            </a:r>
            <a:r>
              <a:rPr lang="en-US" dirty="0" smtClean="0"/>
              <a:t>, and OCLC </a:t>
            </a:r>
            <a:r>
              <a:rPr lang="en-US" dirty="0" err="1" smtClean="0"/>
              <a:t>WorldCat</a:t>
            </a:r>
            <a:r>
              <a:rPr lang="en-US" dirty="0" smtClean="0"/>
              <a:t> for entire library community to view </a:t>
            </a:r>
            <a:r>
              <a:rPr lang="en-US" dirty="0"/>
              <a:t>(late 2019/early 2020)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Providing </a:t>
            </a:r>
            <a:r>
              <a:rPr lang="en-US" dirty="0"/>
              <a:t>participating libraries with lists of withdrawal candidates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Investigate ways to compare non-participating libraries holdings with commitments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2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8669</TotalTime>
  <Words>458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Perpetua</vt:lpstr>
      <vt:lpstr>Wingdings 2</vt:lpstr>
      <vt:lpstr>MSCS Presentation Template</vt:lpstr>
      <vt:lpstr>Continuing the Work of Maine Shared Collections</vt:lpstr>
      <vt:lpstr>PowerPoint Presentation</vt:lpstr>
      <vt:lpstr> 2019 Collection Analysis</vt:lpstr>
      <vt:lpstr> Participants in 2019 Analysis</vt:lpstr>
      <vt:lpstr>   Factors for 2019 Analysis</vt:lpstr>
      <vt:lpstr>  Retention Rules</vt:lpstr>
      <vt:lpstr>PowerPoint Presentation</vt:lpstr>
      <vt:lpstr> What We Are Doing Now</vt:lpstr>
      <vt:lpstr>   Next Steps</vt:lpstr>
      <vt:lpstr>      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306</cp:revision>
  <dcterms:created xsi:type="dcterms:W3CDTF">2015-11-12T23:21:16Z</dcterms:created>
  <dcterms:modified xsi:type="dcterms:W3CDTF">2019-10-02T12:43:44Z</dcterms:modified>
</cp:coreProperties>
</file>