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0"/>
  </p:notesMasterIdLst>
  <p:sldIdLst>
    <p:sldId id="256" r:id="rId2"/>
    <p:sldId id="270" r:id="rId3"/>
    <p:sldId id="269" r:id="rId4"/>
    <p:sldId id="271" r:id="rId5"/>
    <p:sldId id="275" r:id="rId6"/>
    <p:sldId id="272" r:id="rId7"/>
    <p:sldId id="274" r:id="rId8"/>
    <p:sldId id="273" r:id="rId9"/>
    <p:sldId id="276" r:id="rId10"/>
    <p:sldId id="285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EBEF48E-EF63-45E5-84B6-E57251E89F4F}">
          <p14:sldIdLst>
            <p14:sldId id="256"/>
            <p14:sldId id="270"/>
            <p14:sldId id="269"/>
            <p14:sldId id="271"/>
            <p14:sldId id="275"/>
            <p14:sldId id="272"/>
            <p14:sldId id="274"/>
            <p14:sldId id="273"/>
            <p14:sldId id="276"/>
            <p14:sldId id="285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31" autoAdjust="0"/>
    <p:restoredTop sz="86466" autoAdjust="0"/>
  </p:normalViewPr>
  <p:slideViewPr>
    <p:cSldViewPr>
      <p:cViewPr varScale="1">
        <p:scale>
          <a:sx n="53" d="100"/>
          <a:sy n="53" d="100"/>
        </p:scale>
        <p:origin x="17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Libraries: Complete OCLC/SCS Cataloging &amp; Data Questionnaire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SCS: Data validation &amp; holdings lookups 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131A4142-D0E0-4307-A5C5-6448D86B0467}">
      <dgm:prSet phldrT="[Text]" custT="1"/>
      <dgm:spPr/>
      <dgm:t>
        <a:bodyPr/>
        <a:lstStyle/>
        <a:p>
          <a:r>
            <a:rPr lang="en-US" sz="2400" b="1" dirty="0" smtClean="0"/>
            <a:t>SCS: Compile and Validate Individual Data Summaries</a:t>
          </a:r>
          <a:endParaRPr lang="en-US" sz="2400" dirty="0"/>
        </a:p>
      </dgm:t>
    </dgm:pt>
    <dgm:pt modelId="{99963EF5-565D-4219-99BF-4B5BB437162E}" type="parTrans" cxnId="{AC2A9B15-BAFA-4103-A123-9086340974B6}">
      <dgm:prSet/>
      <dgm:spPr/>
      <dgm:t>
        <a:bodyPr/>
        <a:lstStyle/>
        <a:p>
          <a:endParaRPr lang="en-US"/>
        </a:p>
      </dgm:t>
    </dgm:pt>
    <dgm:pt modelId="{1A139B99-2385-4B30-AA71-E7B25E7D357A}" type="sibTrans" cxnId="{AC2A9B15-BAFA-4103-A123-9086340974B6}">
      <dgm:prSet/>
      <dgm:spPr/>
      <dgm:t>
        <a:bodyPr/>
        <a:lstStyle/>
        <a:p>
          <a:endParaRPr lang="en-US"/>
        </a:p>
      </dgm:t>
    </dgm:pt>
    <dgm:pt modelId="{567B7FE0-7448-4162-8621-31A27FB3FFB4}">
      <dgm:prSet phldrT="[Text]" phldr="1"/>
      <dgm:spPr/>
      <dgm:t>
        <a:bodyPr/>
        <a:lstStyle/>
        <a:p>
          <a:endParaRPr lang="en-US" dirty="0"/>
        </a:p>
      </dgm:t>
    </dgm:pt>
    <dgm:pt modelId="{48E3B83B-A429-4B07-A34C-421F22CB591E}" type="parTrans" cxnId="{989408CE-7A85-4BB2-9ED8-2B5A8D701B7C}">
      <dgm:prSet/>
      <dgm:spPr/>
      <dgm:t>
        <a:bodyPr/>
        <a:lstStyle/>
        <a:p>
          <a:endParaRPr lang="en-US"/>
        </a:p>
      </dgm:t>
    </dgm:pt>
    <dgm:pt modelId="{FEDE6B6D-10C8-4802-802D-2BE819E7F06F}" type="sibTrans" cxnId="{989408CE-7A85-4BB2-9ED8-2B5A8D701B7C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Libraries: Provide Bibliographic, Item, Circulation Data  </a:t>
          </a:r>
          <a:endParaRPr lang="en-US" sz="2400" b="1" dirty="0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BDFDDF-3DDC-4A03-B4D6-161B272E949F}" type="pres">
      <dgm:prSet presAssocID="{131A4142-D0E0-4307-A5C5-6448D86B0467}" presName="boxAndChildren" presStyleCnt="0"/>
      <dgm:spPr/>
    </dgm:pt>
    <dgm:pt modelId="{CFF06D0B-EA86-4124-8772-5B3E01B0F00B}" type="pres">
      <dgm:prSet presAssocID="{131A4142-D0E0-4307-A5C5-6448D86B0467}" presName="parentTextBox" presStyleLbl="node1" presStyleIdx="0" presStyleCnt="4"/>
      <dgm:spPr/>
      <dgm:t>
        <a:bodyPr/>
        <a:lstStyle/>
        <a:p>
          <a:endParaRPr lang="en-US"/>
        </a:p>
      </dgm:t>
    </dgm:pt>
    <dgm:pt modelId="{8DD61A23-461D-4B9E-A57F-F2E676B19F8C}" type="pres">
      <dgm:prSet presAssocID="{131A4142-D0E0-4307-A5C5-6448D86B0467}" presName="entireBox" presStyleLbl="node1" presStyleIdx="0" presStyleCnt="4"/>
      <dgm:spPr/>
      <dgm:t>
        <a:bodyPr/>
        <a:lstStyle/>
        <a:p>
          <a:endParaRPr lang="en-US"/>
        </a:p>
      </dgm:t>
    </dgm:pt>
    <dgm:pt modelId="{2C8E5931-CA93-4D25-915E-C971ECEDB233}" type="pres">
      <dgm:prSet presAssocID="{131A4142-D0E0-4307-A5C5-6448D86B0467}" presName="descendantBox" presStyleCnt="0"/>
      <dgm:spPr/>
    </dgm:pt>
    <dgm:pt modelId="{6361C35A-C854-4D57-99CD-F3F929229EB7}" type="pres">
      <dgm:prSet presAssocID="{567B7FE0-7448-4162-8621-31A27FB3FFB4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07E79-0E2F-40C0-8BD1-103C1CC73CD0}" type="pres">
      <dgm:prSet presAssocID="{8E5BE251-16E7-4FC9-8DFE-4F08F389C4C1}" presName="sp" presStyleCnt="0"/>
      <dgm:spPr/>
    </dgm:pt>
    <dgm:pt modelId="{83D6920D-323D-4880-82F3-427739FC9CA5}" type="pres">
      <dgm:prSet presAssocID="{DBD946B2-E2EE-4E14-A140-005D3972D2FC}" presName="arrowAndChildren" presStyleCnt="0"/>
      <dgm:spPr/>
    </dgm:pt>
    <dgm:pt modelId="{45165303-6C66-41ED-B6FC-633496C55E2D}" type="pres">
      <dgm:prSet presAssocID="{DBD946B2-E2EE-4E14-A140-005D3972D2FC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83D2587B-7019-4593-99D6-25834056B43A}" type="pres">
      <dgm:prSet presAssocID="{DBD946B2-E2EE-4E14-A140-005D3972D2FC}" presName="arrow" presStyleLbl="node1" presStyleIdx="1" presStyleCnt="4"/>
      <dgm:spPr/>
      <dgm:t>
        <a:bodyPr/>
        <a:lstStyle/>
        <a:p>
          <a:endParaRPr lang="en-US"/>
        </a:p>
      </dgm:t>
    </dgm:pt>
    <dgm:pt modelId="{E4666C52-6FE8-45E7-A3E9-3CD8651D19D5}" type="pres">
      <dgm:prSet presAssocID="{DBD946B2-E2EE-4E14-A140-005D3972D2FC}" presName="descendantArrow" presStyleCnt="0"/>
      <dgm:spPr/>
    </dgm:pt>
    <dgm:pt modelId="{597C751A-AE2D-4C77-96E1-35D6E83AA903}" type="pres">
      <dgm:prSet presAssocID="{FF2AB3B5-DB19-4EE7-907B-4C55D5B5817B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989408CE-7A85-4BB2-9ED8-2B5A8D701B7C}" srcId="{131A4142-D0E0-4307-A5C5-6448D86B0467}" destId="{567B7FE0-7448-4162-8621-31A27FB3FFB4}" srcOrd="0" destOrd="0" parTransId="{48E3B83B-A429-4B07-A34C-421F22CB591E}" sibTransId="{FEDE6B6D-10C8-4802-802D-2BE819E7F06F}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3F4D3493-EAD6-47DC-8349-27152973FEB7}" type="presOf" srcId="{131A4142-D0E0-4307-A5C5-6448D86B0467}" destId="{8DD61A23-461D-4B9E-A57F-F2E676B19F8C}" srcOrd="1" destOrd="0" presId="urn:microsoft.com/office/officeart/2005/8/layout/process4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AC2A9B15-BAFA-4103-A123-9086340974B6}" srcId="{EB41D144-8515-4D24-A39A-B403D7A715F0}" destId="{131A4142-D0E0-4307-A5C5-6448D86B0467}" srcOrd="3" destOrd="0" parTransId="{99963EF5-565D-4219-99BF-4B5BB437162E}" sibTransId="{1A139B99-2385-4B30-AA71-E7B25E7D357A}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9835C2B6-275C-460A-933B-A1C9C1AFE56A}" type="presOf" srcId="{131A4142-D0E0-4307-A5C5-6448D86B0467}" destId="{CFF06D0B-EA86-4124-8772-5B3E01B0F00B}" srcOrd="0" destOrd="0" presId="urn:microsoft.com/office/officeart/2005/8/layout/process4"/>
    <dgm:cxn modelId="{C53A7E0B-3F49-4D7C-8EAE-5B18D1FFECE5}" type="presOf" srcId="{DBD946B2-E2EE-4E14-A140-005D3972D2FC}" destId="{83D2587B-7019-4593-99D6-25834056B43A}" srcOrd="1" destOrd="0" presId="urn:microsoft.com/office/officeart/2005/8/layout/process4"/>
    <dgm:cxn modelId="{B0E7F827-58DE-40EF-9FBC-2DF14F442727}" type="presOf" srcId="{567B7FE0-7448-4162-8621-31A27FB3FFB4}" destId="{6361C35A-C854-4D57-99CD-F3F929229EB7}" srcOrd="0" destOrd="0" presId="urn:microsoft.com/office/officeart/2005/8/layout/process4"/>
    <dgm:cxn modelId="{BC50BC49-BAA3-41CB-9950-7B13FB8E33E3}" type="presOf" srcId="{DBD946B2-E2EE-4E14-A140-005D3972D2FC}" destId="{45165303-6C66-41ED-B6FC-633496C55E2D}" srcOrd="0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C5D8FF2A-A3FB-4731-9D89-ED7921741726}" type="presOf" srcId="{FF2AB3B5-DB19-4EE7-907B-4C55D5B5817B}" destId="{597C751A-AE2D-4C77-96E1-35D6E83AA903}" srcOrd="0" destOrd="0" presId="urn:microsoft.com/office/officeart/2005/8/layout/process4"/>
    <dgm:cxn modelId="{CBFF0B6A-A581-4A48-B6AF-92749442EBA7}" type="presParOf" srcId="{CB1CACB9-0BFB-42EF-AEA9-903A747B0CAC}" destId="{9CBDFDDF-3DDC-4A03-B4D6-161B272E949F}" srcOrd="0" destOrd="0" presId="urn:microsoft.com/office/officeart/2005/8/layout/process4"/>
    <dgm:cxn modelId="{DBD811BD-AB6A-41DC-8910-DFA641FA75BA}" type="presParOf" srcId="{9CBDFDDF-3DDC-4A03-B4D6-161B272E949F}" destId="{CFF06D0B-EA86-4124-8772-5B3E01B0F00B}" srcOrd="0" destOrd="0" presId="urn:microsoft.com/office/officeart/2005/8/layout/process4"/>
    <dgm:cxn modelId="{F67633B1-71F4-42A1-9882-47DD9F47DFA5}" type="presParOf" srcId="{9CBDFDDF-3DDC-4A03-B4D6-161B272E949F}" destId="{8DD61A23-461D-4B9E-A57F-F2E676B19F8C}" srcOrd="1" destOrd="0" presId="urn:microsoft.com/office/officeart/2005/8/layout/process4"/>
    <dgm:cxn modelId="{6880EC23-9C91-42A2-970C-1F9C329F65CC}" type="presParOf" srcId="{9CBDFDDF-3DDC-4A03-B4D6-161B272E949F}" destId="{2C8E5931-CA93-4D25-915E-C971ECEDB233}" srcOrd="2" destOrd="0" presId="urn:microsoft.com/office/officeart/2005/8/layout/process4"/>
    <dgm:cxn modelId="{846C5C0F-6B31-4E47-AAE1-0C1CAF877628}" type="presParOf" srcId="{2C8E5931-CA93-4D25-915E-C971ECEDB233}" destId="{6361C35A-C854-4D57-99CD-F3F929229EB7}" srcOrd="0" destOrd="0" presId="urn:microsoft.com/office/officeart/2005/8/layout/process4"/>
    <dgm:cxn modelId="{53A30C15-C311-45C4-BD20-CC0E0B670E48}" type="presParOf" srcId="{CB1CACB9-0BFB-42EF-AEA9-903A747B0CAC}" destId="{E8A07E79-0E2F-40C0-8BD1-103C1CC73CD0}" srcOrd="1" destOrd="0" presId="urn:microsoft.com/office/officeart/2005/8/layout/process4"/>
    <dgm:cxn modelId="{4AF0DB9B-91DF-4B9B-A5ED-81173539D412}" type="presParOf" srcId="{CB1CACB9-0BFB-42EF-AEA9-903A747B0CAC}" destId="{83D6920D-323D-4880-82F3-427739FC9CA5}" srcOrd="2" destOrd="0" presId="urn:microsoft.com/office/officeart/2005/8/layout/process4"/>
    <dgm:cxn modelId="{72E178A3-D620-4627-97B0-D1EEC3664102}" type="presParOf" srcId="{83D6920D-323D-4880-82F3-427739FC9CA5}" destId="{45165303-6C66-41ED-B6FC-633496C55E2D}" srcOrd="0" destOrd="0" presId="urn:microsoft.com/office/officeart/2005/8/layout/process4"/>
    <dgm:cxn modelId="{3E05AC2C-CC62-4474-B228-9993618906C2}" type="presParOf" srcId="{83D6920D-323D-4880-82F3-427739FC9CA5}" destId="{83D2587B-7019-4593-99D6-25834056B43A}" srcOrd="1" destOrd="0" presId="urn:microsoft.com/office/officeart/2005/8/layout/process4"/>
    <dgm:cxn modelId="{6428FC73-835B-4AC6-B90F-0F95CF756969}" type="presParOf" srcId="{83D6920D-323D-4880-82F3-427739FC9CA5}" destId="{E4666C52-6FE8-45E7-A3E9-3CD8651D19D5}" srcOrd="2" destOrd="0" presId="urn:microsoft.com/office/officeart/2005/8/layout/process4"/>
    <dgm:cxn modelId="{E80EEA07-8FA0-43C6-B19C-0E3FE4F81396}" type="presParOf" srcId="{E4666C52-6FE8-45E7-A3E9-3CD8651D19D5}" destId="{597C751A-AE2D-4C77-96E1-35D6E83AA903}" srcOrd="0" destOrd="0" presId="urn:microsoft.com/office/officeart/2005/8/layout/process4"/>
    <dgm:cxn modelId="{B6CAAE02-B5C0-40E5-A726-78B5EAFA0DE4}" type="presParOf" srcId="{CB1CACB9-0BFB-42EF-AEA9-903A747B0CAC}" destId="{6584D30B-4199-49BD-B446-8082A7F15C2E}" srcOrd="3" destOrd="0" presId="urn:microsoft.com/office/officeart/2005/8/layout/process4"/>
    <dgm:cxn modelId="{89B69625-FF01-407D-8CC6-4EB90D984FF7}" type="presParOf" srcId="{CB1CACB9-0BFB-42EF-AEA9-903A747B0CAC}" destId="{9B7569EA-FF6A-4E39-A9EE-1EF20C76DF3A}" srcOrd="4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5" destOrd="0" presId="urn:microsoft.com/office/officeart/2005/8/layout/process4"/>
    <dgm:cxn modelId="{262CA7BD-84FA-47AA-9D42-3520BD72C4F3}" type="presParOf" srcId="{CB1CACB9-0BFB-42EF-AEA9-903A747B0CAC}" destId="{D5AB82D7-F50F-4C4B-B203-3662F6E0029F}" srcOrd="6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SCS: Compile data into </a:t>
          </a:r>
          <a:r>
            <a:rPr lang="en-US" sz="2400" b="1" dirty="0" err="1" smtClean="0"/>
            <a:t>GreenGlass</a:t>
          </a:r>
          <a:r>
            <a:rPr lang="en-US" sz="2400" b="1" dirty="0" smtClean="0"/>
            <a:t>/kick-off Collections &amp; Operations Committee meeting to review 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SCS: Allocate Retention Commitments</a:t>
          </a:r>
          <a:r>
            <a:rPr lang="en-US" sz="2400" dirty="0" smtClean="0"/>
            <a:t> 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131A4142-D0E0-4307-A5C5-6448D86B0467}">
      <dgm:prSet phldrT="[Text]" custT="1"/>
      <dgm:spPr/>
      <dgm:t>
        <a:bodyPr/>
        <a:lstStyle/>
        <a:p>
          <a:r>
            <a:rPr lang="en-US" sz="2400" b="1" dirty="0" smtClean="0"/>
            <a:t>SCS: Reload </a:t>
          </a:r>
          <a:r>
            <a:rPr lang="en-US" sz="2400" b="1" dirty="0" err="1" smtClean="0"/>
            <a:t>GreenGlass</a:t>
          </a:r>
          <a:r>
            <a:rPr lang="en-US" sz="2400" b="1" dirty="0" smtClean="0"/>
            <a:t> Data to Reflect Retentions</a:t>
          </a:r>
          <a:endParaRPr lang="en-US" sz="2400" dirty="0"/>
        </a:p>
      </dgm:t>
    </dgm:pt>
    <dgm:pt modelId="{99963EF5-565D-4219-99BF-4B5BB437162E}" type="parTrans" cxnId="{AC2A9B15-BAFA-4103-A123-9086340974B6}">
      <dgm:prSet/>
      <dgm:spPr/>
      <dgm:t>
        <a:bodyPr/>
        <a:lstStyle/>
        <a:p>
          <a:endParaRPr lang="en-US"/>
        </a:p>
      </dgm:t>
    </dgm:pt>
    <dgm:pt modelId="{1A139B99-2385-4B30-AA71-E7B25E7D357A}" type="sibTrans" cxnId="{AC2A9B15-BAFA-4103-A123-9086340974B6}">
      <dgm:prSet/>
      <dgm:spPr/>
      <dgm:t>
        <a:bodyPr/>
        <a:lstStyle/>
        <a:p>
          <a:endParaRPr lang="en-US"/>
        </a:p>
      </dgm:t>
    </dgm:pt>
    <dgm:pt modelId="{567B7FE0-7448-4162-8621-31A27FB3FFB4}">
      <dgm:prSet phldrT="[Text]" phldr="1"/>
      <dgm:spPr/>
      <dgm:t>
        <a:bodyPr/>
        <a:lstStyle/>
        <a:p>
          <a:endParaRPr lang="en-US" dirty="0"/>
        </a:p>
      </dgm:t>
    </dgm:pt>
    <dgm:pt modelId="{48E3B83B-A429-4B07-A34C-421F22CB591E}" type="parTrans" cxnId="{989408CE-7A85-4BB2-9ED8-2B5A8D701B7C}">
      <dgm:prSet/>
      <dgm:spPr/>
      <dgm:t>
        <a:bodyPr/>
        <a:lstStyle/>
        <a:p>
          <a:endParaRPr lang="en-US"/>
        </a:p>
      </dgm:t>
    </dgm:pt>
    <dgm:pt modelId="{FEDE6B6D-10C8-4802-802D-2BE819E7F06F}" type="sibTrans" cxnId="{989408CE-7A85-4BB2-9ED8-2B5A8D701B7C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Collections &amp; Operations Committee: Meetings to experiment &amp; agree on retention rules</a:t>
          </a:r>
          <a:endParaRPr lang="en-US" sz="2400" b="1" dirty="0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BDFDDF-3DDC-4A03-B4D6-161B272E949F}" type="pres">
      <dgm:prSet presAssocID="{131A4142-D0E0-4307-A5C5-6448D86B0467}" presName="boxAndChildren" presStyleCnt="0"/>
      <dgm:spPr/>
    </dgm:pt>
    <dgm:pt modelId="{CFF06D0B-EA86-4124-8772-5B3E01B0F00B}" type="pres">
      <dgm:prSet presAssocID="{131A4142-D0E0-4307-A5C5-6448D86B0467}" presName="parentTextBox" presStyleLbl="node1" presStyleIdx="0" presStyleCnt="4"/>
      <dgm:spPr/>
      <dgm:t>
        <a:bodyPr/>
        <a:lstStyle/>
        <a:p>
          <a:endParaRPr lang="en-US"/>
        </a:p>
      </dgm:t>
    </dgm:pt>
    <dgm:pt modelId="{8DD61A23-461D-4B9E-A57F-F2E676B19F8C}" type="pres">
      <dgm:prSet presAssocID="{131A4142-D0E0-4307-A5C5-6448D86B0467}" presName="entireBox" presStyleLbl="node1" presStyleIdx="0" presStyleCnt="4"/>
      <dgm:spPr/>
      <dgm:t>
        <a:bodyPr/>
        <a:lstStyle/>
        <a:p>
          <a:endParaRPr lang="en-US"/>
        </a:p>
      </dgm:t>
    </dgm:pt>
    <dgm:pt modelId="{2C8E5931-CA93-4D25-915E-C971ECEDB233}" type="pres">
      <dgm:prSet presAssocID="{131A4142-D0E0-4307-A5C5-6448D86B0467}" presName="descendantBox" presStyleCnt="0"/>
      <dgm:spPr/>
    </dgm:pt>
    <dgm:pt modelId="{6361C35A-C854-4D57-99CD-F3F929229EB7}" type="pres">
      <dgm:prSet presAssocID="{567B7FE0-7448-4162-8621-31A27FB3FFB4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07E79-0E2F-40C0-8BD1-103C1CC73CD0}" type="pres">
      <dgm:prSet presAssocID="{8E5BE251-16E7-4FC9-8DFE-4F08F389C4C1}" presName="sp" presStyleCnt="0"/>
      <dgm:spPr/>
    </dgm:pt>
    <dgm:pt modelId="{83D6920D-323D-4880-82F3-427739FC9CA5}" type="pres">
      <dgm:prSet presAssocID="{DBD946B2-E2EE-4E14-A140-005D3972D2FC}" presName="arrowAndChildren" presStyleCnt="0"/>
      <dgm:spPr/>
    </dgm:pt>
    <dgm:pt modelId="{45165303-6C66-41ED-B6FC-633496C55E2D}" type="pres">
      <dgm:prSet presAssocID="{DBD946B2-E2EE-4E14-A140-005D3972D2FC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83D2587B-7019-4593-99D6-25834056B43A}" type="pres">
      <dgm:prSet presAssocID="{DBD946B2-E2EE-4E14-A140-005D3972D2FC}" presName="arrow" presStyleLbl="node1" presStyleIdx="1" presStyleCnt="4"/>
      <dgm:spPr/>
      <dgm:t>
        <a:bodyPr/>
        <a:lstStyle/>
        <a:p>
          <a:endParaRPr lang="en-US"/>
        </a:p>
      </dgm:t>
    </dgm:pt>
    <dgm:pt modelId="{E4666C52-6FE8-45E7-A3E9-3CD8651D19D5}" type="pres">
      <dgm:prSet presAssocID="{DBD946B2-E2EE-4E14-A140-005D3972D2FC}" presName="descendantArrow" presStyleCnt="0"/>
      <dgm:spPr/>
    </dgm:pt>
    <dgm:pt modelId="{597C751A-AE2D-4C77-96E1-35D6E83AA903}" type="pres">
      <dgm:prSet presAssocID="{FF2AB3B5-DB19-4EE7-907B-4C55D5B5817B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2" presStyleCnt="4" custLinFactNeighborY="-252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B0E7F827-58DE-40EF-9FBC-2DF14F442727}" type="presOf" srcId="{567B7FE0-7448-4162-8621-31A27FB3FFB4}" destId="{6361C35A-C854-4D57-99CD-F3F929229EB7}" srcOrd="0" destOrd="0" presId="urn:microsoft.com/office/officeart/2005/8/layout/process4"/>
    <dgm:cxn modelId="{C53A7E0B-3F49-4D7C-8EAE-5B18D1FFECE5}" type="presOf" srcId="{DBD946B2-E2EE-4E14-A140-005D3972D2FC}" destId="{83D2587B-7019-4593-99D6-25834056B43A}" srcOrd="1" destOrd="0" presId="urn:microsoft.com/office/officeart/2005/8/layout/process4"/>
    <dgm:cxn modelId="{AC2A9B15-BAFA-4103-A123-9086340974B6}" srcId="{EB41D144-8515-4D24-A39A-B403D7A715F0}" destId="{131A4142-D0E0-4307-A5C5-6448D86B0467}" srcOrd="3" destOrd="0" parTransId="{99963EF5-565D-4219-99BF-4B5BB437162E}" sibTransId="{1A139B99-2385-4B30-AA71-E7B25E7D357A}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BC50BC49-BAA3-41CB-9950-7B13FB8E33E3}" type="presOf" srcId="{DBD946B2-E2EE-4E14-A140-005D3972D2FC}" destId="{45165303-6C66-41ED-B6FC-633496C55E2D}" srcOrd="0" destOrd="0" presId="urn:microsoft.com/office/officeart/2005/8/layout/process4"/>
    <dgm:cxn modelId="{3F4D3493-EAD6-47DC-8349-27152973FEB7}" type="presOf" srcId="{131A4142-D0E0-4307-A5C5-6448D86B0467}" destId="{8DD61A23-461D-4B9E-A57F-F2E676B19F8C}" srcOrd="1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C5D8FF2A-A3FB-4731-9D89-ED7921741726}" type="presOf" srcId="{FF2AB3B5-DB19-4EE7-907B-4C55D5B5817B}" destId="{597C751A-AE2D-4C77-96E1-35D6E83AA903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9835C2B6-275C-460A-933B-A1C9C1AFE56A}" type="presOf" srcId="{131A4142-D0E0-4307-A5C5-6448D86B0467}" destId="{CFF06D0B-EA86-4124-8772-5B3E01B0F00B}" srcOrd="0" destOrd="0" presId="urn:microsoft.com/office/officeart/2005/8/layout/process4"/>
    <dgm:cxn modelId="{989408CE-7A85-4BB2-9ED8-2B5A8D701B7C}" srcId="{131A4142-D0E0-4307-A5C5-6448D86B0467}" destId="{567B7FE0-7448-4162-8621-31A27FB3FFB4}" srcOrd="0" destOrd="0" parTransId="{48E3B83B-A429-4B07-A34C-421F22CB591E}" sibTransId="{FEDE6B6D-10C8-4802-802D-2BE819E7F06F}"/>
    <dgm:cxn modelId="{CBFF0B6A-A581-4A48-B6AF-92749442EBA7}" type="presParOf" srcId="{CB1CACB9-0BFB-42EF-AEA9-903A747B0CAC}" destId="{9CBDFDDF-3DDC-4A03-B4D6-161B272E949F}" srcOrd="0" destOrd="0" presId="urn:microsoft.com/office/officeart/2005/8/layout/process4"/>
    <dgm:cxn modelId="{DBD811BD-AB6A-41DC-8910-DFA641FA75BA}" type="presParOf" srcId="{9CBDFDDF-3DDC-4A03-B4D6-161B272E949F}" destId="{CFF06D0B-EA86-4124-8772-5B3E01B0F00B}" srcOrd="0" destOrd="0" presId="urn:microsoft.com/office/officeart/2005/8/layout/process4"/>
    <dgm:cxn modelId="{F67633B1-71F4-42A1-9882-47DD9F47DFA5}" type="presParOf" srcId="{9CBDFDDF-3DDC-4A03-B4D6-161B272E949F}" destId="{8DD61A23-461D-4B9E-A57F-F2E676B19F8C}" srcOrd="1" destOrd="0" presId="urn:microsoft.com/office/officeart/2005/8/layout/process4"/>
    <dgm:cxn modelId="{6880EC23-9C91-42A2-970C-1F9C329F65CC}" type="presParOf" srcId="{9CBDFDDF-3DDC-4A03-B4D6-161B272E949F}" destId="{2C8E5931-CA93-4D25-915E-C971ECEDB233}" srcOrd="2" destOrd="0" presId="urn:microsoft.com/office/officeart/2005/8/layout/process4"/>
    <dgm:cxn modelId="{846C5C0F-6B31-4E47-AAE1-0C1CAF877628}" type="presParOf" srcId="{2C8E5931-CA93-4D25-915E-C971ECEDB233}" destId="{6361C35A-C854-4D57-99CD-F3F929229EB7}" srcOrd="0" destOrd="0" presId="urn:microsoft.com/office/officeart/2005/8/layout/process4"/>
    <dgm:cxn modelId="{53A30C15-C311-45C4-BD20-CC0E0B670E48}" type="presParOf" srcId="{CB1CACB9-0BFB-42EF-AEA9-903A747B0CAC}" destId="{E8A07E79-0E2F-40C0-8BD1-103C1CC73CD0}" srcOrd="1" destOrd="0" presId="urn:microsoft.com/office/officeart/2005/8/layout/process4"/>
    <dgm:cxn modelId="{4AF0DB9B-91DF-4B9B-A5ED-81173539D412}" type="presParOf" srcId="{CB1CACB9-0BFB-42EF-AEA9-903A747B0CAC}" destId="{83D6920D-323D-4880-82F3-427739FC9CA5}" srcOrd="2" destOrd="0" presId="urn:microsoft.com/office/officeart/2005/8/layout/process4"/>
    <dgm:cxn modelId="{72E178A3-D620-4627-97B0-D1EEC3664102}" type="presParOf" srcId="{83D6920D-323D-4880-82F3-427739FC9CA5}" destId="{45165303-6C66-41ED-B6FC-633496C55E2D}" srcOrd="0" destOrd="0" presId="urn:microsoft.com/office/officeart/2005/8/layout/process4"/>
    <dgm:cxn modelId="{3E05AC2C-CC62-4474-B228-9993618906C2}" type="presParOf" srcId="{83D6920D-323D-4880-82F3-427739FC9CA5}" destId="{83D2587B-7019-4593-99D6-25834056B43A}" srcOrd="1" destOrd="0" presId="urn:microsoft.com/office/officeart/2005/8/layout/process4"/>
    <dgm:cxn modelId="{6428FC73-835B-4AC6-B90F-0F95CF756969}" type="presParOf" srcId="{83D6920D-323D-4880-82F3-427739FC9CA5}" destId="{E4666C52-6FE8-45E7-A3E9-3CD8651D19D5}" srcOrd="2" destOrd="0" presId="urn:microsoft.com/office/officeart/2005/8/layout/process4"/>
    <dgm:cxn modelId="{E80EEA07-8FA0-43C6-B19C-0E3FE4F81396}" type="presParOf" srcId="{E4666C52-6FE8-45E7-A3E9-3CD8651D19D5}" destId="{597C751A-AE2D-4C77-96E1-35D6E83AA903}" srcOrd="0" destOrd="0" presId="urn:microsoft.com/office/officeart/2005/8/layout/process4"/>
    <dgm:cxn modelId="{B6CAAE02-B5C0-40E5-A726-78B5EAFA0DE4}" type="presParOf" srcId="{CB1CACB9-0BFB-42EF-AEA9-903A747B0CAC}" destId="{6584D30B-4199-49BD-B446-8082A7F15C2E}" srcOrd="3" destOrd="0" presId="urn:microsoft.com/office/officeart/2005/8/layout/process4"/>
    <dgm:cxn modelId="{89B69625-FF01-407D-8CC6-4EB90D984FF7}" type="presParOf" srcId="{CB1CACB9-0BFB-42EF-AEA9-903A747B0CAC}" destId="{9B7569EA-FF6A-4E39-A9EE-1EF20C76DF3A}" srcOrd="4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5" destOrd="0" presId="urn:microsoft.com/office/officeart/2005/8/layout/process4"/>
    <dgm:cxn modelId="{262CA7BD-84FA-47AA-9D42-3520BD72C4F3}" type="presParOf" srcId="{CB1CACB9-0BFB-42EF-AEA9-903A747B0CAC}" destId="{D5AB82D7-F50F-4C4B-B203-3662F6E0029F}" srcOrd="6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Libraries: Review Retention Proposals &amp; rejected allocations reported to SCS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Load retention commitments into local ILS &amp; </a:t>
          </a:r>
          <a:r>
            <a:rPr lang="en-US" sz="2400" b="1" dirty="0" err="1" smtClean="0"/>
            <a:t>WorldCat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131A4142-D0E0-4307-A5C5-6448D86B0467}">
      <dgm:prSet phldrT="[Text]" custT="1"/>
      <dgm:spPr/>
      <dgm:t>
        <a:bodyPr/>
        <a:lstStyle/>
        <a:p>
          <a:r>
            <a:rPr lang="en-US" sz="2400" b="1" dirty="0" smtClean="0"/>
            <a:t>Ongoing access to </a:t>
          </a:r>
          <a:r>
            <a:rPr lang="en-US" sz="2400" b="1" dirty="0" err="1" smtClean="0"/>
            <a:t>GreenGlass</a:t>
          </a:r>
          <a:endParaRPr lang="en-US" sz="2400" dirty="0"/>
        </a:p>
      </dgm:t>
    </dgm:pt>
    <dgm:pt modelId="{99963EF5-565D-4219-99BF-4B5BB437162E}" type="parTrans" cxnId="{AC2A9B15-BAFA-4103-A123-9086340974B6}">
      <dgm:prSet/>
      <dgm:spPr/>
      <dgm:t>
        <a:bodyPr/>
        <a:lstStyle/>
        <a:p>
          <a:endParaRPr lang="en-US"/>
        </a:p>
      </dgm:t>
    </dgm:pt>
    <dgm:pt modelId="{1A139B99-2385-4B30-AA71-E7B25E7D357A}" type="sibTrans" cxnId="{AC2A9B15-BAFA-4103-A123-9086340974B6}">
      <dgm:prSet/>
      <dgm:spPr/>
      <dgm:t>
        <a:bodyPr/>
        <a:lstStyle/>
        <a:p>
          <a:endParaRPr lang="en-US"/>
        </a:p>
      </dgm:t>
    </dgm:pt>
    <dgm:pt modelId="{567B7FE0-7448-4162-8621-31A27FB3FFB4}">
      <dgm:prSet phldrT="[Text]" phldr="1"/>
      <dgm:spPr/>
      <dgm:t>
        <a:bodyPr/>
        <a:lstStyle/>
        <a:p>
          <a:endParaRPr lang="en-US" dirty="0"/>
        </a:p>
      </dgm:t>
    </dgm:pt>
    <dgm:pt modelId="{48E3B83B-A429-4B07-A34C-421F22CB591E}" type="parTrans" cxnId="{989408CE-7A85-4BB2-9ED8-2B5A8D701B7C}">
      <dgm:prSet/>
      <dgm:spPr/>
      <dgm:t>
        <a:bodyPr/>
        <a:lstStyle/>
        <a:p>
          <a:endParaRPr lang="en-US"/>
        </a:p>
      </dgm:t>
    </dgm:pt>
    <dgm:pt modelId="{FEDE6B6D-10C8-4802-802D-2BE819E7F06F}" type="sibTrans" cxnId="{989408CE-7A85-4BB2-9ED8-2B5A8D701B7C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SCS: </a:t>
          </a:r>
          <a:r>
            <a:rPr lang="en-US" sz="2400" b="1" i="0" u="none" dirty="0" err="1" smtClean="0"/>
            <a:t>GreenGlass</a:t>
          </a:r>
          <a:r>
            <a:rPr lang="en-US" sz="2400" b="1" i="0" u="none" dirty="0" smtClean="0"/>
            <a:t> reloaded with FINAL retention commitments</a:t>
          </a:r>
          <a:endParaRPr lang="en-US" sz="2400" b="1" dirty="0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BDFDDF-3DDC-4A03-B4D6-161B272E949F}" type="pres">
      <dgm:prSet presAssocID="{131A4142-D0E0-4307-A5C5-6448D86B0467}" presName="boxAndChildren" presStyleCnt="0"/>
      <dgm:spPr/>
    </dgm:pt>
    <dgm:pt modelId="{CFF06D0B-EA86-4124-8772-5B3E01B0F00B}" type="pres">
      <dgm:prSet presAssocID="{131A4142-D0E0-4307-A5C5-6448D86B0467}" presName="parentTextBox" presStyleLbl="node1" presStyleIdx="0" presStyleCnt="4"/>
      <dgm:spPr/>
      <dgm:t>
        <a:bodyPr/>
        <a:lstStyle/>
        <a:p>
          <a:endParaRPr lang="en-US"/>
        </a:p>
      </dgm:t>
    </dgm:pt>
    <dgm:pt modelId="{8DD61A23-461D-4B9E-A57F-F2E676B19F8C}" type="pres">
      <dgm:prSet presAssocID="{131A4142-D0E0-4307-A5C5-6448D86B0467}" presName="entireBox" presStyleLbl="node1" presStyleIdx="0" presStyleCnt="4"/>
      <dgm:spPr/>
      <dgm:t>
        <a:bodyPr/>
        <a:lstStyle/>
        <a:p>
          <a:endParaRPr lang="en-US"/>
        </a:p>
      </dgm:t>
    </dgm:pt>
    <dgm:pt modelId="{2C8E5931-CA93-4D25-915E-C971ECEDB233}" type="pres">
      <dgm:prSet presAssocID="{131A4142-D0E0-4307-A5C5-6448D86B0467}" presName="descendantBox" presStyleCnt="0"/>
      <dgm:spPr/>
    </dgm:pt>
    <dgm:pt modelId="{6361C35A-C854-4D57-99CD-F3F929229EB7}" type="pres">
      <dgm:prSet presAssocID="{567B7FE0-7448-4162-8621-31A27FB3FFB4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07E79-0E2F-40C0-8BD1-103C1CC73CD0}" type="pres">
      <dgm:prSet presAssocID="{8E5BE251-16E7-4FC9-8DFE-4F08F389C4C1}" presName="sp" presStyleCnt="0"/>
      <dgm:spPr/>
    </dgm:pt>
    <dgm:pt modelId="{83D6920D-323D-4880-82F3-427739FC9CA5}" type="pres">
      <dgm:prSet presAssocID="{DBD946B2-E2EE-4E14-A140-005D3972D2FC}" presName="arrowAndChildren" presStyleCnt="0"/>
      <dgm:spPr/>
    </dgm:pt>
    <dgm:pt modelId="{45165303-6C66-41ED-B6FC-633496C55E2D}" type="pres">
      <dgm:prSet presAssocID="{DBD946B2-E2EE-4E14-A140-005D3972D2FC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83D2587B-7019-4593-99D6-25834056B43A}" type="pres">
      <dgm:prSet presAssocID="{DBD946B2-E2EE-4E14-A140-005D3972D2FC}" presName="arrow" presStyleLbl="node1" presStyleIdx="1" presStyleCnt="4"/>
      <dgm:spPr/>
      <dgm:t>
        <a:bodyPr/>
        <a:lstStyle/>
        <a:p>
          <a:endParaRPr lang="en-US"/>
        </a:p>
      </dgm:t>
    </dgm:pt>
    <dgm:pt modelId="{E4666C52-6FE8-45E7-A3E9-3CD8651D19D5}" type="pres">
      <dgm:prSet presAssocID="{DBD946B2-E2EE-4E14-A140-005D3972D2FC}" presName="descendantArrow" presStyleCnt="0"/>
      <dgm:spPr/>
    </dgm:pt>
    <dgm:pt modelId="{597C751A-AE2D-4C77-96E1-35D6E83AA903}" type="pres">
      <dgm:prSet presAssocID="{FF2AB3B5-DB19-4EE7-907B-4C55D5B5817B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2" presStyleCnt="4" custLinFactNeighborX="-25490" custLinFactNeighborY="-252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989408CE-7A85-4BB2-9ED8-2B5A8D701B7C}" srcId="{131A4142-D0E0-4307-A5C5-6448D86B0467}" destId="{567B7FE0-7448-4162-8621-31A27FB3FFB4}" srcOrd="0" destOrd="0" parTransId="{48E3B83B-A429-4B07-A34C-421F22CB591E}" sibTransId="{FEDE6B6D-10C8-4802-802D-2BE819E7F06F}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3F4D3493-EAD6-47DC-8349-27152973FEB7}" type="presOf" srcId="{131A4142-D0E0-4307-A5C5-6448D86B0467}" destId="{8DD61A23-461D-4B9E-A57F-F2E676B19F8C}" srcOrd="1" destOrd="0" presId="urn:microsoft.com/office/officeart/2005/8/layout/process4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AC2A9B15-BAFA-4103-A123-9086340974B6}" srcId="{EB41D144-8515-4D24-A39A-B403D7A715F0}" destId="{131A4142-D0E0-4307-A5C5-6448D86B0467}" srcOrd="3" destOrd="0" parTransId="{99963EF5-565D-4219-99BF-4B5BB437162E}" sibTransId="{1A139B99-2385-4B30-AA71-E7B25E7D357A}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9835C2B6-275C-460A-933B-A1C9C1AFE56A}" type="presOf" srcId="{131A4142-D0E0-4307-A5C5-6448D86B0467}" destId="{CFF06D0B-EA86-4124-8772-5B3E01B0F00B}" srcOrd="0" destOrd="0" presId="urn:microsoft.com/office/officeart/2005/8/layout/process4"/>
    <dgm:cxn modelId="{C53A7E0B-3F49-4D7C-8EAE-5B18D1FFECE5}" type="presOf" srcId="{DBD946B2-E2EE-4E14-A140-005D3972D2FC}" destId="{83D2587B-7019-4593-99D6-25834056B43A}" srcOrd="1" destOrd="0" presId="urn:microsoft.com/office/officeart/2005/8/layout/process4"/>
    <dgm:cxn modelId="{B0E7F827-58DE-40EF-9FBC-2DF14F442727}" type="presOf" srcId="{567B7FE0-7448-4162-8621-31A27FB3FFB4}" destId="{6361C35A-C854-4D57-99CD-F3F929229EB7}" srcOrd="0" destOrd="0" presId="urn:microsoft.com/office/officeart/2005/8/layout/process4"/>
    <dgm:cxn modelId="{BC50BC49-BAA3-41CB-9950-7B13FB8E33E3}" type="presOf" srcId="{DBD946B2-E2EE-4E14-A140-005D3972D2FC}" destId="{45165303-6C66-41ED-B6FC-633496C55E2D}" srcOrd="0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C5D8FF2A-A3FB-4731-9D89-ED7921741726}" type="presOf" srcId="{FF2AB3B5-DB19-4EE7-907B-4C55D5B5817B}" destId="{597C751A-AE2D-4C77-96E1-35D6E83AA903}" srcOrd="0" destOrd="0" presId="urn:microsoft.com/office/officeart/2005/8/layout/process4"/>
    <dgm:cxn modelId="{CBFF0B6A-A581-4A48-B6AF-92749442EBA7}" type="presParOf" srcId="{CB1CACB9-0BFB-42EF-AEA9-903A747B0CAC}" destId="{9CBDFDDF-3DDC-4A03-B4D6-161B272E949F}" srcOrd="0" destOrd="0" presId="urn:microsoft.com/office/officeart/2005/8/layout/process4"/>
    <dgm:cxn modelId="{DBD811BD-AB6A-41DC-8910-DFA641FA75BA}" type="presParOf" srcId="{9CBDFDDF-3DDC-4A03-B4D6-161B272E949F}" destId="{CFF06D0B-EA86-4124-8772-5B3E01B0F00B}" srcOrd="0" destOrd="0" presId="urn:microsoft.com/office/officeart/2005/8/layout/process4"/>
    <dgm:cxn modelId="{F67633B1-71F4-42A1-9882-47DD9F47DFA5}" type="presParOf" srcId="{9CBDFDDF-3DDC-4A03-B4D6-161B272E949F}" destId="{8DD61A23-461D-4B9E-A57F-F2E676B19F8C}" srcOrd="1" destOrd="0" presId="urn:microsoft.com/office/officeart/2005/8/layout/process4"/>
    <dgm:cxn modelId="{6880EC23-9C91-42A2-970C-1F9C329F65CC}" type="presParOf" srcId="{9CBDFDDF-3DDC-4A03-B4D6-161B272E949F}" destId="{2C8E5931-CA93-4D25-915E-C971ECEDB233}" srcOrd="2" destOrd="0" presId="urn:microsoft.com/office/officeart/2005/8/layout/process4"/>
    <dgm:cxn modelId="{846C5C0F-6B31-4E47-AAE1-0C1CAF877628}" type="presParOf" srcId="{2C8E5931-CA93-4D25-915E-C971ECEDB233}" destId="{6361C35A-C854-4D57-99CD-F3F929229EB7}" srcOrd="0" destOrd="0" presId="urn:microsoft.com/office/officeart/2005/8/layout/process4"/>
    <dgm:cxn modelId="{53A30C15-C311-45C4-BD20-CC0E0B670E48}" type="presParOf" srcId="{CB1CACB9-0BFB-42EF-AEA9-903A747B0CAC}" destId="{E8A07E79-0E2F-40C0-8BD1-103C1CC73CD0}" srcOrd="1" destOrd="0" presId="urn:microsoft.com/office/officeart/2005/8/layout/process4"/>
    <dgm:cxn modelId="{4AF0DB9B-91DF-4B9B-A5ED-81173539D412}" type="presParOf" srcId="{CB1CACB9-0BFB-42EF-AEA9-903A747B0CAC}" destId="{83D6920D-323D-4880-82F3-427739FC9CA5}" srcOrd="2" destOrd="0" presId="urn:microsoft.com/office/officeart/2005/8/layout/process4"/>
    <dgm:cxn modelId="{72E178A3-D620-4627-97B0-D1EEC3664102}" type="presParOf" srcId="{83D6920D-323D-4880-82F3-427739FC9CA5}" destId="{45165303-6C66-41ED-B6FC-633496C55E2D}" srcOrd="0" destOrd="0" presId="urn:microsoft.com/office/officeart/2005/8/layout/process4"/>
    <dgm:cxn modelId="{3E05AC2C-CC62-4474-B228-9993618906C2}" type="presParOf" srcId="{83D6920D-323D-4880-82F3-427739FC9CA5}" destId="{83D2587B-7019-4593-99D6-25834056B43A}" srcOrd="1" destOrd="0" presId="urn:microsoft.com/office/officeart/2005/8/layout/process4"/>
    <dgm:cxn modelId="{6428FC73-835B-4AC6-B90F-0F95CF756969}" type="presParOf" srcId="{83D6920D-323D-4880-82F3-427739FC9CA5}" destId="{E4666C52-6FE8-45E7-A3E9-3CD8651D19D5}" srcOrd="2" destOrd="0" presId="urn:microsoft.com/office/officeart/2005/8/layout/process4"/>
    <dgm:cxn modelId="{E80EEA07-8FA0-43C6-B19C-0E3FE4F81396}" type="presParOf" srcId="{E4666C52-6FE8-45E7-A3E9-3CD8651D19D5}" destId="{597C751A-AE2D-4C77-96E1-35D6E83AA903}" srcOrd="0" destOrd="0" presId="urn:microsoft.com/office/officeart/2005/8/layout/process4"/>
    <dgm:cxn modelId="{B6CAAE02-B5C0-40E5-A726-78B5EAFA0DE4}" type="presParOf" srcId="{CB1CACB9-0BFB-42EF-AEA9-903A747B0CAC}" destId="{6584D30B-4199-49BD-B446-8082A7F15C2E}" srcOrd="3" destOrd="0" presId="urn:microsoft.com/office/officeart/2005/8/layout/process4"/>
    <dgm:cxn modelId="{89B69625-FF01-407D-8CC6-4EB90D984FF7}" type="presParOf" srcId="{CB1CACB9-0BFB-42EF-AEA9-903A747B0CAC}" destId="{9B7569EA-FF6A-4E39-A9EE-1EF20C76DF3A}" srcOrd="4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5" destOrd="0" presId="urn:microsoft.com/office/officeart/2005/8/layout/process4"/>
    <dgm:cxn modelId="{262CA7BD-84FA-47AA-9D42-3520BD72C4F3}" type="presParOf" srcId="{CB1CACB9-0BFB-42EF-AEA9-903A747B0CAC}" destId="{D5AB82D7-F50F-4C4B-B203-3662F6E0029F}" srcOrd="6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61A23-461D-4B9E-A57F-F2E676B19F8C}">
      <dsp:nvSpPr>
        <dsp:cNvPr id="0" name=""/>
        <dsp:cNvSpPr/>
      </dsp:nvSpPr>
      <dsp:spPr>
        <a:xfrm>
          <a:off x="0" y="3750030"/>
          <a:ext cx="7772400" cy="820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Compile and Validate Individual Data Summaries</a:t>
          </a:r>
          <a:endParaRPr lang="en-US" sz="2400" kern="1200" dirty="0"/>
        </a:p>
      </dsp:txBody>
      <dsp:txXfrm>
        <a:off x="0" y="3750030"/>
        <a:ext cx="7772400" cy="443024"/>
      </dsp:txXfrm>
    </dsp:sp>
    <dsp:sp modelId="{6361C35A-C854-4D57-99CD-F3F929229EB7}">
      <dsp:nvSpPr>
        <dsp:cNvPr id="0" name=""/>
        <dsp:cNvSpPr/>
      </dsp:nvSpPr>
      <dsp:spPr>
        <a:xfrm>
          <a:off x="0" y="4176646"/>
          <a:ext cx="7772400" cy="3773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4176646"/>
        <a:ext cx="7772400" cy="377390"/>
      </dsp:txXfrm>
    </dsp:sp>
    <dsp:sp modelId="{83D2587B-7019-4593-99D6-25834056B43A}">
      <dsp:nvSpPr>
        <dsp:cNvPr id="0" name=""/>
        <dsp:cNvSpPr/>
      </dsp:nvSpPr>
      <dsp:spPr>
        <a:xfrm rot="10800000">
          <a:off x="0" y="250053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Data validation &amp; holdings lookups </a:t>
          </a:r>
          <a:endParaRPr lang="en-US" sz="2400" b="1" kern="1200" dirty="0"/>
        </a:p>
      </dsp:txBody>
      <dsp:txXfrm rot="-10800000">
        <a:off x="0" y="2500538"/>
        <a:ext cx="7772400" cy="442891"/>
      </dsp:txXfrm>
    </dsp:sp>
    <dsp:sp modelId="{597C751A-AE2D-4C77-96E1-35D6E83AA903}">
      <dsp:nvSpPr>
        <dsp:cNvPr id="0" name=""/>
        <dsp:cNvSpPr/>
      </dsp:nvSpPr>
      <dsp:spPr>
        <a:xfrm>
          <a:off x="0" y="2943429"/>
          <a:ext cx="7772400" cy="3772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2943429"/>
        <a:ext cx="7772400" cy="377277"/>
      </dsp:txXfrm>
    </dsp:sp>
    <dsp:sp modelId="{9B07C39F-6FD7-4737-A964-AF0D9E9B0899}">
      <dsp:nvSpPr>
        <dsp:cNvPr id="0" name=""/>
        <dsp:cNvSpPr/>
      </dsp:nvSpPr>
      <dsp:spPr>
        <a:xfrm rot="10800000">
          <a:off x="0" y="1251046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Provide Bibliographic, Item, Circulation Data  </a:t>
          </a:r>
          <a:endParaRPr lang="en-US" sz="2400" b="1" kern="1200" dirty="0"/>
        </a:p>
      </dsp:txBody>
      <dsp:txXfrm rot="10800000">
        <a:off x="0" y="1251046"/>
        <a:ext cx="7772400" cy="819878"/>
      </dsp:txXfrm>
    </dsp:sp>
    <dsp:sp modelId="{E43C08C2-9B9D-4D5D-AA33-479BB0F88215}">
      <dsp:nvSpPr>
        <dsp:cNvPr id="0" name=""/>
        <dsp:cNvSpPr/>
      </dsp:nvSpPr>
      <dsp:spPr>
        <a:xfrm rot="10800000">
          <a:off x="0" y="1554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Complete OCLC/SCS Cataloging &amp; Data Questionnaire</a:t>
          </a:r>
          <a:endParaRPr lang="en-US" sz="2400" b="1" kern="1200" dirty="0"/>
        </a:p>
      </dsp:txBody>
      <dsp:txXfrm rot="10800000">
        <a:off x="0" y="1554"/>
        <a:ext cx="7772400" cy="8198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61A23-461D-4B9E-A57F-F2E676B19F8C}">
      <dsp:nvSpPr>
        <dsp:cNvPr id="0" name=""/>
        <dsp:cNvSpPr/>
      </dsp:nvSpPr>
      <dsp:spPr>
        <a:xfrm>
          <a:off x="0" y="3750030"/>
          <a:ext cx="7772400" cy="820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Reload </a:t>
          </a:r>
          <a:r>
            <a:rPr lang="en-US" sz="2400" b="1" kern="1200" dirty="0" err="1" smtClean="0"/>
            <a:t>GreenGlass</a:t>
          </a:r>
          <a:r>
            <a:rPr lang="en-US" sz="2400" b="1" kern="1200" dirty="0" smtClean="0"/>
            <a:t> Data to Reflect Retentions</a:t>
          </a:r>
          <a:endParaRPr lang="en-US" sz="2400" kern="1200" dirty="0"/>
        </a:p>
      </dsp:txBody>
      <dsp:txXfrm>
        <a:off x="0" y="3750030"/>
        <a:ext cx="7772400" cy="443024"/>
      </dsp:txXfrm>
    </dsp:sp>
    <dsp:sp modelId="{6361C35A-C854-4D57-99CD-F3F929229EB7}">
      <dsp:nvSpPr>
        <dsp:cNvPr id="0" name=""/>
        <dsp:cNvSpPr/>
      </dsp:nvSpPr>
      <dsp:spPr>
        <a:xfrm>
          <a:off x="0" y="4176646"/>
          <a:ext cx="7772400" cy="3773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4176646"/>
        <a:ext cx="7772400" cy="377390"/>
      </dsp:txXfrm>
    </dsp:sp>
    <dsp:sp modelId="{83D2587B-7019-4593-99D6-25834056B43A}">
      <dsp:nvSpPr>
        <dsp:cNvPr id="0" name=""/>
        <dsp:cNvSpPr/>
      </dsp:nvSpPr>
      <dsp:spPr>
        <a:xfrm rot="10800000">
          <a:off x="0" y="250053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Allocate Retention Commitments</a:t>
          </a:r>
          <a:r>
            <a:rPr lang="en-US" sz="2400" kern="1200" dirty="0" smtClean="0"/>
            <a:t> </a:t>
          </a:r>
          <a:endParaRPr lang="en-US" sz="2400" b="1" kern="1200" dirty="0"/>
        </a:p>
      </dsp:txBody>
      <dsp:txXfrm rot="-10800000">
        <a:off x="0" y="2500538"/>
        <a:ext cx="7772400" cy="442891"/>
      </dsp:txXfrm>
    </dsp:sp>
    <dsp:sp modelId="{597C751A-AE2D-4C77-96E1-35D6E83AA903}">
      <dsp:nvSpPr>
        <dsp:cNvPr id="0" name=""/>
        <dsp:cNvSpPr/>
      </dsp:nvSpPr>
      <dsp:spPr>
        <a:xfrm>
          <a:off x="0" y="2943429"/>
          <a:ext cx="7772400" cy="3772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2943429"/>
        <a:ext cx="7772400" cy="377277"/>
      </dsp:txXfrm>
    </dsp:sp>
    <dsp:sp modelId="{9B07C39F-6FD7-4737-A964-AF0D9E9B0899}">
      <dsp:nvSpPr>
        <dsp:cNvPr id="0" name=""/>
        <dsp:cNvSpPr/>
      </dsp:nvSpPr>
      <dsp:spPr>
        <a:xfrm rot="10800000">
          <a:off x="0" y="121919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Collections &amp; Operations Committee: Meetings to experiment &amp; agree on retention rules</a:t>
          </a:r>
          <a:endParaRPr lang="en-US" sz="2400" b="1" kern="1200" dirty="0"/>
        </a:p>
      </dsp:txBody>
      <dsp:txXfrm rot="10800000">
        <a:off x="0" y="1219198"/>
        <a:ext cx="7772400" cy="819878"/>
      </dsp:txXfrm>
    </dsp:sp>
    <dsp:sp modelId="{E43C08C2-9B9D-4D5D-AA33-479BB0F88215}">
      <dsp:nvSpPr>
        <dsp:cNvPr id="0" name=""/>
        <dsp:cNvSpPr/>
      </dsp:nvSpPr>
      <dsp:spPr>
        <a:xfrm rot="10800000">
          <a:off x="0" y="1554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Compile data into </a:t>
          </a:r>
          <a:r>
            <a:rPr lang="en-US" sz="2400" b="1" kern="1200" dirty="0" err="1" smtClean="0"/>
            <a:t>GreenGlass</a:t>
          </a:r>
          <a:r>
            <a:rPr lang="en-US" sz="2400" b="1" kern="1200" dirty="0" smtClean="0"/>
            <a:t>/kick-off Collections &amp; Operations Committee meeting to review </a:t>
          </a:r>
          <a:endParaRPr lang="en-US" sz="2400" b="1" kern="1200" dirty="0"/>
        </a:p>
      </dsp:txBody>
      <dsp:txXfrm rot="10800000">
        <a:off x="0" y="1554"/>
        <a:ext cx="7772400" cy="8198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61A23-461D-4B9E-A57F-F2E676B19F8C}">
      <dsp:nvSpPr>
        <dsp:cNvPr id="0" name=""/>
        <dsp:cNvSpPr/>
      </dsp:nvSpPr>
      <dsp:spPr>
        <a:xfrm>
          <a:off x="0" y="3750030"/>
          <a:ext cx="7772400" cy="820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Ongoing access to </a:t>
          </a:r>
          <a:r>
            <a:rPr lang="en-US" sz="2400" b="1" kern="1200" dirty="0" err="1" smtClean="0"/>
            <a:t>GreenGlass</a:t>
          </a:r>
          <a:endParaRPr lang="en-US" sz="2400" kern="1200" dirty="0"/>
        </a:p>
      </dsp:txBody>
      <dsp:txXfrm>
        <a:off x="0" y="3750030"/>
        <a:ext cx="7772400" cy="443024"/>
      </dsp:txXfrm>
    </dsp:sp>
    <dsp:sp modelId="{6361C35A-C854-4D57-99CD-F3F929229EB7}">
      <dsp:nvSpPr>
        <dsp:cNvPr id="0" name=""/>
        <dsp:cNvSpPr/>
      </dsp:nvSpPr>
      <dsp:spPr>
        <a:xfrm>
          <a:off x="0" y="4176646"/>
          <a:ext cx="7772400" cy="3773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4176646"/>
        <a:ext cx="7772400" cy="377390"/>
      </dsp:txXfrm>
    </dsp:sp>
    <dsp:sp modelId="{83D2587B-7019-4593-99D6-25834056B43A}">
      <dsp:nvSpPr>
        <dsp:cNvPr id="0" name=""/>
        <dsp:cNvSpPr/>
      </dsp:nvSpPr>
      <dsp:spPr>
        <a:xfrm rot="10800000">
          <a:off x="0" y="250053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Load retention commitments into local ILS &amp; </a:t>
          </a:r>
          <a:r>
            <a:rPr lang="en-US" sz="2400" b="1" kern="1200" dirty="0" err="1" smtClean="0"/>
            <a:t>WorldCat</a:t>
          </a:r>
          <a:endParaRPr lang="en-US" sz="2400" b="1" kern="1200" dirty="0"/>
        </a:p>
      </dsp:txBody>
      <dsp:txXfrm rot="-10800000">
        <a:off x="0" y="2500538"/>
        <a:ext cx="7772400" cy="442891"/>
      </dsp:txXfrm>
    </dsp:sp>
    <dsp:sp modelId="{597C751A-AE2D-4C77-96E1-35D6E83AA903}">
      <dsp:nvSpPr>
        <dsp:cNvPr id="0" name=""/>
        <dsp:cNvSpPr/>
      </dsp:nvSpPr>
      <dsp:spPr>
        <a:xfrm>
          <a:off x="0" y="2943429"/>
          <a:ext cx="7772400" cy="3772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2943429"/>
        <a:ext cx="7772400" cy="377277"/>
      </dsp:txXfrm>
    </dsp:sp>
    <dsp:sp modelId="{9B07C39F-6FD7-4737-A964-AF0D9E9B0899}">
      <dsp:nvSpPr>
        <dsp:cNvPr id="0" name=""/>
        <dsp:cNvSpPr/>
      </dsp:nvSpPr>
      <dsp:spPr>
        <a:xfrm rot="10800000">
          <a:off x="0" y="121919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</a:t>
          </a:r>
          <a:r>
            <a:rPr lang="en-US" sz="2400" b="1" i="0" u="none" kern="1200" dirty="0" err="1" smtClean="0"/>
            <a:t>GreenGlass</a:t>
          </a:r>
          <a:r>
            <a:rPr lang="en-US" sz="2400" b="1" i="0" u="none" kern="1200" dirty="0" smtClean="0"/>
            <a:t> reloaded with FINAL retention commitments</a:t>
          </a:r>
          <a:endParaRPr lang="en-US" sz="2400" b="1" kern="1200" dirty="0"/>
        </a:p>
      </dsp:txBody>
      <dsp:txXfrm rot="10800000">
        <a:off x="0" y="1219198"/>
        <a:ext cx="7772400" cy="819878"/>
      </dsp:txXfrm>
    </dsp:sp>
    <dsp:sp modelId="{E43C08C2-9B9D-4D5D-AA33-479BB0F88215}">
      <dsp:nvSpPr>
        <dsp:cNvPr id="0" name=""/>
        <dsp:cNvSpPr/>
      </dsp:nvSpPr>
      <dsp:spPr>
        <a:xfrm rot="10800000">
          <a:off x="0" y="1554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Review Retention Proposals &amp; rejected allocations reported to SCS</a:t>
          </a:r>
          <a:endParaRPr lang="en-US" sz="2400" b="1" kern="1200" dirty="0"/>
        </a:p>
      </dsp:txBody>
      <dsp:txXfrm rot="10800000">
        <a:off x="0" y="1554"/>
        <a:ext cx="7772400" cy="819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1ECC5-15EE-4F93-81C4-1D24B0266072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D720-A50A-474E-BC2F-FE6C1276A1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D720-A50A-474E-BC2F-FE6C1276A13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12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9008-98A6-4FFB-9327-B08DC8FB96E2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36F1-040A-4F78-87C0-FE63794DC212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332E-B99B-4ADC-B4B6-577BAE5335D4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505F6-1B69-4968-BF89-FE5C0BEFD179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6629400" cy="457200"/>
          </a:xfrm>
        </p:spPr>
        <p:txBody>
          <a:bodyPr/>
          <a:lstStyle>
            <a:lvl1pPr algn="r">
              <a:defRPr sz="20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1" i="0" cap="none" baseline="0">
                <a:solidFill>
                  <a:schemeClr val="accent6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4E7D-1E01-4B6C-B578-F219433202CF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A3-AF26-47CA-AE23-68EDE5A07611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EAE9-8241-48B1-A011-91AE36E042C8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8AF4-D835-4868-AE92-35158B91827D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526DC-B5EC-443B-8D6C-DD6457766B00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8C52C-29BD-43F6-A557-3CD15702E6A6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B88F6-378C-457D-8355-CBDDDFF831C7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B44C96-8AE9-4EE6-8AF1-48B079722684}" type="datetime1">
              <a:rPr lang="en-US" smtClean="0"/>
              <a:pPr/>
              <a:t>7/18/2018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6705600" cy="4572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200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www.maineinfonet.org/mscs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00" y="4648200"/>
            <a:ext cx="13335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b="1" i="0" kern="1200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MSCC 2019 Collection Analysis - Planning Meeting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6172200"/>
            <a:ext cx="4648200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www.maineinfonet.org/mscs/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604804"/>
            <a:ext cx="2019300" cy="307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Estimated Bib Record Totals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35888843"/>
              </p:ext>
            </p:extLst>
          </p:nvPr>
        </p:nvGraphicFramePr>
        <p:xfrm>
          <a:off x="1066800" y="1263015"/>
          <a:ext cx="7772400" cy="5366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348596716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3258852048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r>
                        <a:rPr lang="en-US" dirty="0" smtClean="0"/>
                        <a:t>Library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No. of  Monographs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3309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Bangor Public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55,200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71482879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Bates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98,900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10559548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Bowdoin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88,600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64696432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Colby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86,200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76501222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Maine State Library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30,900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85739468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UMaine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101,000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69519847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UMaine Augusta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14,300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41799755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Southern Maine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17,900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61656626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Machias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3,700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4943313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Fort Kent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9,800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32833588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Farmington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13,600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82539990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Presque Isle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2,800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6552176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Portland Public Library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49,400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411673736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Minerva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150,000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79142002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Totals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722,300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223773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93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en-US" dirty="0" smtClean="0"/>
              <a:t>Scope of Analysis cont.…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Agree on strategy for excluding specific publishers </a:t>
            </a:r>
          </a:p>
          <a:p>
            <a:pPr lvl="1"/>
            <a:r>
              <a:rPr lang="en-US" sz="2600" dirty="0"/>
              <a:t>Add to list</a:t>
            </a:r>
          </a:p>
          <a:p>
            <a:pPr lvl="1"/>
            <a:r>
              <a:rPr lang="en-US" sz="2600" dirty="0" smtClean="0"/>
              <a:t>Use Special Category flag?</a:t>
            </a:r>
          </a:p>
          <a:p>
            <a:pPr lvl="1"/>
            <a:r>
              <a:rPr lang="en-US" sz="2600" dirty="0" smtClean="0"/>
              <a:t>Exclude entirely from analysis?  </a:t>
            </a:r>
          </a:p>
          <a:p>
            <a:r>
              <a:rPr lang="en-US" sz="2800" dirty="0" smtClean="0"/>
              <a:t>Agree on strategy for excluding specific locations &amp; subjects</a:t>
            </a:r>
            <a:endParaRPr lang="en-US" sz="2600" dirty="0" smtClean="0"/>
          </a:p>
          <a:p>
            <a:pPr lvl="1"/>
            <a:r>
              <a:rPr lang="en-US" sz="2600" dirty="0" smtClean="0"/>
              <a:t>Use </a:t>
            </a:r>
            <a:r>
              <a:rPr lang="en-US" sz="2600" dirty="0"/>
              <a:t>Special Category </a:t>
            </a:r>
            <a:r>
              <a:rPr lang="en-US" sz="2600" dirty="0" smtClean="0"/>
              <a:t>flag?</a:t>
            </a:r>
            <a:endParaRPr lang="en-US" sz="2600" dirty="0"/>
          </a:p>
          <a:p>
            <a:pPr lvl="1"/>
            <a:r>
              <a:rPr lang="en-US" sz="2600" dirty="0"/>
              <a:t>Exclude entirely from </a:t>
            </a:r>
            <a:r>
              <a:rPr lang="en-US" sz="2600" dirty="0" smtClean="0"/>
              <a:t>analysis?</a:t>
            </a:r>
            <a:endParaRPr lang="en-US" sz="2600" dirty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800" dirty="0"/>
              <a:t>Question for Colby, </a:t>
            </a:r>
            <a:r>
              <a:rPr lang="en-US" sz="2800" dirty="0" smtClean="0"/>
              <a:t>how to factor </a:t>
            </a:r>
            <a:r>
              <a:rPr lang="en-US" sz="2800" dirty="0" err="1" smtClean="0"/>
              <a:t>HathiTrust</a:t>
            </a:r>
            <a:r>
              <a:rPr lang="en-US" sz="2800" dirty="0" smtClean="0"/>
              <a:t> </a:t>
            </a:r>
            <a:r>
              <a:rPr lang="en-US" sz="2800" dirty="0"/>
              <a:t>&amp; EAST commitments?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b="1" dirty="0" smtClean="0"/>
              <a:t>Anything else related to scope?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3747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Project Outline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46129780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02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 	Project Outline cont.…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4970776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806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 	Project Outline cont.…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8210849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264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Agree Timeline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Propose starting data questionnaires &amp; submissions (January/February 2019)</a:t>
            </a:r>
          </a:p>
          <a:p>
            <a:r>
              <a:rPr lang="en-US" dirty="0" smtClean="0"/>
              <a:t>Propose scheduling (even if we cancel some) weekly 1 hour virtual Collections &amp; Operations Committee meetings to agree on retention rules (May-July 2019) </a:t>
            </a:r>
          </a:p>
          <a:p>
            <a:r>
              <a:rPr lang="en-US" dirty="0" smtClean="0"/>
              <a:t>Retention commitment </a:t>
            </a:r>
            <a:r>
              <a:rPr lang="en-US" dirty="0"/>
              <a:t>review </a:t>
            </a:r>
            <a:r>
              <a:rPr lang="en-US" dirty="0" smtClean="0"/>
              <a:t>(July-August)</a:t>
            </a:r>
          </a:p>
          <a:p>
            <a:r>
              <a:rPr lang="en-US" dirty="0" smtClean="0"/>
              <a:t>Load agreed retention commitments into local ILSs &amp; OCLC </a:t>
            </a:r>
            <a:r>
              <a:rPr lang="en-US" dirty="0" err="1" smtClean="0"/>
              <a:t>WorldCat</a:t>
            </a:r>
            <a:r>
              <a:rPr lang="en-US" dirty="0" smtClean="0"/>
              <a:t> (August-October)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Does this proposed schedule work?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58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</a:t>
            </a:r>
            <a:r>
              <a:rPr lang="en-US" dirty="0" err="1" smtClean="0"/>
              <a:t>GreenGlass</a:t>
            </a:r>
            <a:r>
              <a:rPr lang="en-US" dirty="0" smtClean="0"/>
              <a:t> Demo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4800" dirty="0" smtClean="0"/>
              <a:t>Take it away Cynthia!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9516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Next Steps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Arrange meeting with Minerva libraries – late summer 2018</a:t>
            </a:r>
          </a:p>
          <a:p>
            <a:r>
              <a:rPr lang="en-US" sz="3200" dirty="0" err="1" smtClean="0"/>
              <a:t>UMaine</a:t>
            </a:r>
            <a:r>
              <a:rPr lang="en-US" sz="3200" dirty="0" smtClean="0"/>
              <a:t> billing non-Minerva libraries for analysis costs </a:t>
            </a:r>
            <a:r>
              <a:rPr lang="en-US" sz="3200" dirty="0"/>
              <a:t>–</a:t>
            </a:r>
            <a:r>
              <a:rPr lang="en-US" sz="3200" dirty="0" smtClean="0"/>
              <a:t> September 2018</a:t>
            </a:r>
          </a:p>
          <a:p>
            <a:r>
              <a:rPr lang="en-US" sz="3200" dirty="0" smtClean="0"/>
              <a:t>Send out data questionnaires to libraries – January 2019</a:t>
            </a:r>
          </a:p>
          <a:p>
            <a:r>
              <a:rPr lang="en-US" sz="3200" dirty="0" smtClean="0"/>
              <a:t>Kickoff meeting – April/May 2019</a:t>
            </a:r>
          </a:p>
        </p:txBody>
      </p:sp>
    </p:spTree>
    <p:extLst>
      <p:ext uri="{BB962C8B-B14F-4D97-AF65-F5344CB8AC3E}">
        <p14:creationId xmlns:p14="http://schemas.microsoft.com/office/powerpoint/2010/main" val="297765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Other Business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3200" dirty="0"/>
              <a:t>Transferring MSCC commitments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3200" dirty="0"/>
              <a:t>Retention of Microfilm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3200" dirty="0"/>
              <a:t>Accepting non-lending collections into MSCC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3200" dirty="0"/>
              <a:t>EAST shared print summit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3200" dirty="0"/>
              <a:t>OCLC Shared Print Registration </a:t>
            </a:r>
            <a:r>
              <a:rPr lang="en-US" sz="3200" dirty="0" smtClean="0"/>
              <a:t>Service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1607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Agenda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2019 analysis planning</a:t>
            </a:r>
          </a:p>
          <a:p>
            <a:pPr lvl="1"/>
            <a:r>
              <a:rPr lang="en-US" sz="3800" dirty="0" smtClean="0"/>
              <a:t>Introductions</a:t>
            </a:r>
          </a:p>
          <a:p>
            <a:pPr lvl="1"/>
            <a:r>
              <a:rPr lang="en-US" sz="3800" dirty="0" smtClean="0"/>
              <a:t>Overview of process</a:t>
            </a:r>
          </a:p>
          <a:p>
            <a:pPr lvl="1"/>
            <a:r>
              <a:rPr lang="en-US" sz="3800" dirty="0" smtClean="0"/>
              <a:t>Agree on scope</a:t>
            </a:r>
          </a:p>
          <a:p>
            <a:pPr lvl="1"/>
            <a:r>
              <a:rPr lang="en-US" sz="3800" dirty="0"/>
              <a:t>Agree </a:t>
            </a:r>
            <a:r>
              <a:rPr lang="en-US" sz="3800" dirty="0" smtClean="0"/>
              <a:t>timeline</a:t>
            </a:r>
          </a:p>
          <a:p>
            <a:pPr lvl="1"/>
            <a:r>
              <a:rPr lang="en-US" sz="3800" dirty="0" err="1" smtClean="0"/>
              <a:t>GreenGlass</a:t>
            </a:r>
            <a:r>
              <a:rPr lang="en-US" sz="3800" dirty="0" smtClean="0"/>
              <a:t> demo</a:t>
            </a:r>
          </a:p>
          <a:p>
            <a:pPr lvl="1"/>
            <a:r>
              <a:rPr lang="en-US" sz="3800" dirty="0" smtClean="0"/>
              <a:t>Next Steps</a:t>
            </a:r>
            <a:endParaRPr lang="en-US" sz="3800" dirty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4000" dirty="0"/>
              <a:t>Other Business</a:t>
            </a:r>
          </a:p>
        </p:txBody>
      </p:sp>
    </p:spTree>
    <p:extLst>
      <p:ext uri="{BB962C8B-B14F-4D97-AF65-F5344CB8AC3E}">
        <p14:creationId xmlns:p14="http://schemas.microsoft.com/office/powerpoint/2010/main" val="429455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Intros – Collections &amp; Ops Comm.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Joan Campbell, Bowdoin College</a:t>
            </a:r>
          </a:p>
          <a:p>
            <a:r>
              <a:rPr lang="en-US" sz="2800" dirty="0"/>
              <a:t>Evelyn </a:t>
            </a:r>
            <a:r>
              <a:rPr lang="en-US" sz="2800" dirty="0" err="1"/>
              <a:t>Greenlaw</a:t>
            </a:r>
            <a:r>
              <a:rPr lang="en-US" sz="2800" dirty="0"/>
              <a:t>, University of Southern Maine</a:t>
            </a:r>
          </a:p>
          <a:p>
            <a:r>
              <a:rPr lang="en-US" sz="2800" dirty="0"/>
              <a:t>Patrick Layne, Bangor Public Library</a:t>
            </a:r>
          </a:p>
          <a:p>
            <a:r>
              <a:rPr lang="en-US" sz="2800" dirty="0"/>
              <a:t>Jenna Mayotte, Portland Public Library</a:t>
            </a:r>
          </a:p>
          <a:p>
            <a:r>
              <a:rPr lang="en-US" sz="2800" dirty="0"/>
              <a:t>Ana Noriega, Colby College</a:t>
            </a:r>
          </a:p>
          <a:p>
            <a:r>
              <a:rPr lang="en-US" sz="2800" dirty="0"/>
              <a:t>Peggy O’Kane, Maine State Library</a:t>
            </a:r>
          </a:p>
          <a:p>
            <a:r>
              <a:rPr lang="en-US" sz="2800" dirty="0"/>
              <a:t>Deb Rollins, University of Maine, </a:t>
            </a:r>
            <a:r>
              <a:rPr lang="en-US" sz="2800" dirty="0" err="1"/>
              <a:t>Orono</a:t>
            </a:r>
            <a:endParaRPr lang="en-US" sz="2800" dirty="0"/>
          </a:p>
          <a:p>
            <a:r>
              <a:rPr lang="en-US" sz="2800" dirty="0" err="1"/>
              <a:t>Krystie</a:t>
            </a:r>
            <a:r>
              <a:rPr lang="en-US" sz="2800" dirty="0"/>
              <a:t> </a:t>
            </a:r>
            <a:r>
              <a:rPr lang="en-US" sz="2800" dirty="0" err="1"/>
              <a:t>Wilfong</a:t>
            </a:r>
            <a:r>
              <a:rPr lang="en-US" sz="2800" dirty="0"/>
              <a:t>, Bates College</a:t>
            </a:r>
          </a:p>
          <a:p>
            <a:r>
              <a:rPr lang="en-US" sz="2800" dirty="0"/>
              <a:t>Kathy Woodside, </a:t>
            </a:r>
            <a:r>
              <a:rPr lang="en-US" sz="2800" dirty="0" err="1"/>
              <a:t>Jesup</a:t>
            </a:r>
            <a:r>
              <a:rPr lang="en-US" sz="2800" dirty="0"/>
              <a:t> Memorial Library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Intros cont..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Matthew Revitt, Maine Shared Collections Librarian</a:t>
            </a:r>
          </a:p>
          <a:p>
            <a:r>
              <a:rPr lang="en-US" sz="3000" dirty="0" smtClean="0"/>
              <a:t>Andy Breeding, </a:t>
            </a:r>
            <a:r>
              <a:rPr lang="en-US" sz="3200" dirty="0"/>
              <a:t>Consulting Software </a:t>
            </a:r>
            <a:r>
              <a:rPr lang="en-US" sz="3200" dirty="0" smtClean="0"/>
              <a:t>Engineer, </a:t>
            </a:r>
            <a:r>
              <a:rPr lang="en-US" sz="3000" dirty="0" smtClean="0"/>
              <a:t>OCLC Sustainable Collection Services</a:t>
            </a:r>
          </a:p>
          <a:p>
            <a:r>
              <a:rPr lang="en-US" sz="3000" dirty="0" smtClean="0"/>
              <a:t>Cynthia </a:t>
            </a:r>
            <a:r>
              <a:rPr lang="en-US" sz="3000" dirty="0" err="1" smtClean="0"/>
              <a:t>Duchane</a:t>
            </a:r>
            <a:r>
              <a:rPr lang="en-US" sz="3000" dirty="0" smtClean="0"/>
              <a:t>, </a:t>
            </a:r>
            <a:r>
              <a:rPr lang="en-US" sz="3000" dirty="0"/>
              <a:t>OCLC Sustainable Collection </a:t>
            </a:r>
            <a:r>
              <a:rPr lang="en-US" sz="3000" dirty="0" smtClean="0"/>
              <a:t>Services</a:t>
            </a:r>
          </a:p>
          <a:p>
            <a:r>
              <a:rPr lang="en-US" sz="3000" dirty="0" smtClean="0"/>
              <a:t>Sara Amato, MSCC Contracted Systems Librarian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2862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Process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collection analysis - print monographs only to identify titles agree will retain for 15 years</a:t>
            </a:r>
          </a:p>
          <a:p>
            <a:r>
              <a:rPr lang="en-US" dirty="0" smtClean="0"/>
              <a:t>Contracted with OCLC Sustainable Collection Services to use online analytics tool </a:t>
            </a:r>
            <a:r>
              <a:rPr lang="en-US" dirty="0" err="1" smtClean="0"/>
              <a:t>GreenGlass</a:t>
            </a:r>
            <a:endParaRPr lang="en-US" dirty="0" smtClean="0"/>
          </a:p>
          <a:p>
            <a:r>
              <a:rPr lang="en-US" dirty="0" smtClean="0"/>
              <a:t>Collections &amp; Operations Committee responsible for analyzing collective collection &amp; agreeing retention rules </a:t>
            </a:r>
          </a:p>
          <a:p>
            <a:r>
              <a:rPr lang="en-US" dirty="0" smtClean="0"/>
              <a:t>Will seek feedback on retention rules from reps at participating libraries</a:t>
            </a:r>
          </a:p>
          <a:p>
            <a:r>
              <a:rPr lang="en-US" dirty="0" smtClean="0"/>
              <a:t>MSCC Executive Committee have final sign off on retention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78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Participating Libraries – Founders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Bangor Public Library</a:t>
            </a:r>
          </a:p>
          <a:p>
            <a:pPr lvl="1"/>
            <a:r>
              <a:rPr lang="en-US" sz="3200" dirty="0" smtClean="0"/>
              <a:t>Bates College</a:t>
            </a:r>
          </a:p>
          <a:p>
            <a:pPr lvl="1"/>
            <a:r>
              <a:rPr lang="en-US" sz="3200" dirty="0" smtClean="0"/>
              <a:t>Bowdoin College</a:t>
            </a:r>
          </a:p>
          <a:p>
            <a:pPr lvl="1"/>
            <a:r>
              <a:rPr lang="en-US" sz="3200" dirty="0" smtClean="0"/>
              <a:t>Colby College</a:t>
            </a:r>
          </a:p>
          <a:p>
            <a:pPr lvl="1"/>
            <a:r>
              <a:rPr lang="en-US" sz="3200" dirty="0" smtClean="0"/>
              <a:t>Maine State Library</a:t>
            </a:r>
          </a:p>
          <a:p>
            <a:pPr lvl="1"/>
            <a:r>
              <a:rPr lang="en-US" sz="3200" dirty="0" smtClean="0"/>
              <a:t>Portland Public Library</a:t>
            </a:r>
          </a:p>
          <a:p>
            <a:pPr lvl="1"/>
            <a:r>
              <a:rPr lang="en-US" sz="3200" dirty="0" smtClean="0"/>
              <a:t>University of Maine </a:t>
            </a:r>
            <a:r>
              <a:rPr lang="en-US" sz="3200" dirty="0" err="1" smtClean="0"/>
              <a:t>Orono</a:t>
            </a:r>
            <a:endParaRPr lang="en-US" sz="3200" dirty="0" smtClean="0"/>
          </a:p>
          <a:p>
            <a:pPr lvl="1"/>
            <a:r>
              <a:rPr lang="en-US" sz="3200" dirty="0" smtClean="0"/>
              <a:t>University of Southern Maine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318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Participating Libraries - URSUS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sz="3200" dirty="0" smtClean="0"/>
              <a:t>University of Maine Augusta</a:t>
            </a:r>
          </a:p>
          <a:p>
            <a:pPr lvl="1"/>
            <a:r>
              <a:rPr lang="en-US" sz="3200" dirty="0" smtClean="0"/>
              <a:t>University of Maine Farmington</a:t>
            </a:r>
          </a:p>
          <a:p>
            <a:pPr lvl="1"/>
            <a:r>
              <a:rPr lang="en-US" sz="3200" dirty="0" smtClean="0"/>
              <a:t>University of Maine Fort Kent</a:t>
            </a:r>
          </a:p>
          <a:p>
            <a:pPr lvl="1"/>
            <a:r>
              <a:rPr lang="en-US" sz="3200" dirty="0" smtClean="0"/>
              <a:t>University of Maine </a:t>
            </a:r>
            <a:r>
              <a:rPr lang="en-US" sz="3200" dirty="0" err="1" smtClean="0"/>
              <a:t>Machias</a:t>
            </a:r>
            <a:endParaRPr lang="en-US" sz="3200" dirty="0" smtClean="0"/>
          </a:p>
          <a:p>
            <a:pPr lvl="1"/>
            <a:r>
              <a:rPr lang="en-US" sz="3200" dirty="0" smtClean="0"/>
              <a:t>University of Maine Presque Isle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170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Participating Libraries - Minerva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657600" cy="4572000"/>
          </a:xfrm>
        </p:spPr>
        <p:txBody>
          <a:bodyPr>
            <a:normAutofit fontScale="92500" lnSpcReduction="10000"/>
          </a:bodyPr>
          <a:lstStyle/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Edythe </a:t>
            </a:r>
            <a:r>
              <a:rPr lang="en-US" altLang="en-US" sz="3000" dirty="0"/>
              <a:t>L. Dyer 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Gardner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err="1"/>
              <a:t>Jesup</a:t>
            </a:r>
            <a:r>
              <a:rPr lang="en-US" altLang="en-US" sz="3000" dirty="0"/>
              <a:t>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McArthur </a:t>
            </a:r>
            <a:r>
              <a:rPr lang="en-US" altLang="en-US" sz="3000" dirty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Norway 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Old Town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Rice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Scarborough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Southern Maine CC</a:t>
            </a:r>
          </a:p>
          <a:p>
            <a:pPr marL="274320" lvl="3" indent="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None/>
            </a:pPr>
            <a:r>
              <a:rPr lang="en-US" altLang="en-US" sz="2800" dirty="0"/>
              <a:t>	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altLang="en-US" sz="2800" dirty="0"/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altLang="en-US" sz="2800" dirty="0"/>
          </a:p>
          <a:p>
            <a:endParaRPr lang="en-US" sz="3200" dirty="0" smtClean="0"/>
          </a:p>
          <a:p>
            <a:pPr lvl="1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876800" y="1447800"/>
            <a:ext cx="2438400" cy="476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St</a:t>
            </a:r>
            <a:r>
              <a:rPr lang="en-US" altLang="en-US" sz="2800" dirty="0"/>
              <a:t>. </a:t>
            </a:r>
            <a:r>
              <a:rPr lang="en-US" altLang="en-US" sz="2800" dirty="0" smtClean="0"/>
              <a:t>Joseph’s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Thomas </a:t>
            </a:r>
            <a:r>
              <a:rPr lang="en-US" altLang="en-US" sz="2800" dirty="0"/>
              <a:t>Memorial </a:t>
            </a:r>
            <a:r>
              <a:rPr lang="en-US" altLang="en-US" sz="28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/>
              <a:t>Unity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/>
              <a:t>Wells </a:t>
            </a:r>
            <a:r>
              <a:rPr lang="en-US" altLang="en-US" sz="28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Windham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err="1"/>
              <a:t>Witherle</a:t>
            </a:r>
            <a:r>
              <a:rPr lang="en-US" altLang="en-US" sz="2800" dirty="0"/>
              <a:t> PL	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altLang="en-US" sz="2800" dirty="0"/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263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Scope of Analysis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1200" dirty="0"/>
              <a:t>In Scope:</a:t>
            </a:r>
          </a:p>
          <a:p>
            <a:pPr lvl="1"/>
            <a:r>
              <a:rPr lang="en-US" sz="10000" dirty="0" smtClean="0"/>
              <a:t>Circulating print monographs (</a:t>
            </a:r>
            <a:r>
              <a:rPr lang="en-US" sz="10000" b="1" dirty="0" smtClean="0"/>
              <a:t>pub </a:t>
            </a:r>
            <a:r>
              <a:rPr lang="en-US" sz="10000" b="1" dirty="0"/>
              <a:t>or </a:t>
            </a:r>
            <a:r>
              <a:rPr lang="en-US" sz="10000" b="1" dirty="0" smtClean="0"/>
              <a:t>acq. 2003-2012</a:t>
            </a:r>
            <a:r>
              <a:rPr lang="en-US" sz="10000" dirty="0" smtClean="0"/>
              <a:t>) </a:t>
            </a:r>
            <a:endParaRPr lang="en-US" sz="10000" dirty="0"/>
          </a:p>
          <a:p>
            <a:pPr lvl="1"/>
            <a:r>
              <a:rPr lang="en-US" sz="10000" dirty="0"/>
              <a:t>Juvenile </a:t>
            </a:r>
            <a:r>
              <a:rPr lang="en-US" sz="10000" dirty="0" smtClean="0"/>
              <a:t>titles (caveats)</a:t>
            </a:r>
          </a:p>
          <a:p>
            <a:pPr lvl="1"/>
            <a:r>
              <a:rPr lang="en-US" sz="10000" dirty="0"/>
              <a:t>Special </a:t>
            </a:r>
            <a:r>
              <a:rPr lang="en-US" sz="10000" dirty="0" smtClean="0"/>
              <a:t>Collections (</a:t>
            </a:r>
            <a:r>
              <a:rPr lang="en-US" sz="10000" b="1" dirty="0" smtClean="0"/>
              <a:t>confirm?</a:t>
            </a:r>
            <a:r>
              <a:rPr lang="en-US" sz="10000" dirty="0" smtClean="0"/>
              <a:t>)</a:t>
            </a:r>
            <a:endParaRPr lang="en-US" sz="10000" dirty="0"/>
          </a:p>
          <a:p>
            <a:r>
              <a:rPr lang="en-US" sz="11200" dirty="0" smtClean="0"/>
              <a:t>Out of Scope</a:t>
            </a:r>
          </a:p>
          <a:p>
            <a:pPr lvl="1"/>
            <a:r>
              <a:rPr lang="en-US" sz="10000" dirty="0" smtClean="0"/>
              <a:t>Monographs with existing MSCC commitments</a:t>
            </a:r>
          </a:p>
          <a:p>
            <a:pPr lvl="1"/>
            <a:r>
              <a:rPr lang="en-US" sz="10000" dirty="0" smtClean="0"/>
              <a:t>Serials (anything with record type ‘s’)</a:t>
            </a:r>
          </a:p>
          <a:p>
            <a:pPr lvl="1"/>
            <a:r>
              <a:rPr lang="en-US" sz="10000" dirty="0" smtClean="0"/>
              <a:t>Micro-formats/Fiche</a:t>
            </a:r>
          </a:p>
          <a:p>
            <a:pPr lvl="1"/>
            <a:r>
              <a:rPr lang="en-US" sz="10000" dirty="0" smtClean="0"/>
              <a:t>Government Documents</a:t>
            </a:r>
          </a:p>
          <a:p>
            <a:pPr lvl="1"/>
            <a:r>
              <a:rPr lang="en-US" sz="10000" dirty="0" smtClean="0"/>
              <a:t>Reference Books</a:t>
            </a:r>
          </a:p>
          <a:p>
            <a:pPr lvl="1"/>
            <a:r>
              <a:rPr lang="en-US" sz="10000" dirty="0" smtClean="0"/>
              <a:t>E-Books</a:t>
            </a:r>
          </a:p>
          <a:p>
            <a:pPr lvl="1"/>
            <a:r>
              <a:rPr lang="en-US" sz="10000" dirty="0" smtClean="0"/>
              <a:t>Music scores</a:t>
            </a:r>
          </a:p>
          <a:p>
            <a:pPr lvl="1"/>
            <a:r>
              <a:rPr lang="en-US" sz="10000" dirty="0" smtClean="0"/>
              <a:t>Lost/Withdrawn items</a:t>
            </a:r>
          </a:p>
          <a:p>
            <a:pPr lvl="1"/>
            <a:r>
              <a:rPr lang="en-US" sz="10000" dirty="0" smtClean="0"/>
              <a:t>Theses/Dissertations</a:t>
            </a:r>
          </a:p>
          <a:p>
            <a:pPr lvl="1"/>
            <a:r>
              <a:rPr lang="en-US" sz="10000" dirty="0" smtClean="0"/>
              <a:t>Maps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CS Presentatio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MSCS Presentation Template</Template>
  <TotalTime>4689</TotalTime>
  <Words>665</Words>
  <Application>Microsoft Office PowerPoint</Application>
  <PresentationFormat>On-screen Show (4:3)</PresentationFormat>
  <Paragraphs>183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Franklin Gothic Book</vt:lpstr>
      <vt:lpstr>Perpetua</vt:lpstr>
      <vt:lpstr>Times New Roman</vt:lpstr>
      <vt:lpstr>Wingdings 2</vt:lpstr>
      <vt:lpstr>MSCS Presentation Template</vt:lpstr>
      <vt:lpstr>MSCC 2019 Collection Analysis - Planning Meeting</vt:lpstr>
      <vt:lpstr>   Agenda</vt:lpstr>
      <vt:lpstr>Intros – Collections &amp; Ops Comm.</vt:lpstr>
      <vt:lpstr>Intros cont..</vt:lpstr>
      <vt:lpstr>Overview of Process</vt:lpstr>
      <vt:lpstr>Participating Libraries – Founders</vt:lpstr>
      <vt:lpstr>Participating Libraries - URSUS</vt:lpstr>
      <vt:lpstr>Participating Libraries - Minerva</vt:lpstr>
      <vt:lpstr>  Scope of Analysis </vt:lpstr>
      <vt:lpstr> Estimated Bib Record Totals</vt:lpstr>
      <vt:lpstr> Scope of Analysis cont.…</vt:lpstr>
      <vt:lpstr>  Project Outline</vt:lpstr>
      <vt:lpstr>       Project Outline cont.…</vt:lpstr>
      <vt:lpstr>       Project Outline cont.…</vt:lpstr>
      <vt:lpstr>  Agree Timeline</vt:lpstr>
      <vt:lpstr>  GreenGlass Demo</vt:lpstr>
      <vt:lpstr>   Next Steps</vt:lpstr>
      <vt:lpstr>  Other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Communication, Project Management &amp; Decision-Making</dc:title>
  <dc:creator>Matthew Revitt</dc:creator>
  <cp:lastModifiedBy>Matthew Revitt</cp:lastModifiedBy>
  <cp:revision>173</cp:revision>
  <dcterms:created xsi:type="dcterms:W3CDTF">2015-11-12T23:21:16Z</dcterms:created>
  <dcterms:modified xsi:type="dcterms:W3CDTF">2018-07-18T14:18:19Z</dcterms:modified>
</cp:coreProperties>
</file>