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70" r:id="rId3"/>
    <p:sldId id="269" r:id="rId4"/>
    <p:sldId id="271" r:id="rId5"/>
    <p:sldId id="275" r:id="rId6"/>
    <p:sldId id="272" r:id="rId7"/>
    <p:sldId id="274" r:id="rId8"/>
    <p:sldId id="273" r:id="rId9"/>
    <p:sldId id="276" r:id="rId10"/>
    <p:sldId id="28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70"/>
            <p14:sldId id="269"/>
            <p14:sldId id="271"/>
            <p14:sldId id="275"/>
            <p14:sldId id="272"/>
            <p14:sldId id="274"/>
            <p14:sldId id="273"/>
            <p14:sldId id="276"/>
            <p14:sldId id="285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31" autoAdjust="0"/>
    <p:restoredTop sz="86466" autoAdjust="0"/>
  </p:normalViewPr>
  <p:slideViewPr>
    <p:cSldViewPr>
      <p:cViewPr varScale="1">
        <p:scale>
          <a:sx n="53" d="100"/>
          <a:sy n="53" d="100"/>
        </p:scale>
        <p:origin x="1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Complete OCLC/SCS Cataloging &amp; Data Questionnaire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Data validation &amp; holdings lookups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Compile and Validate Individual Data Summaries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Libraries: Provide Bibliographic, Item, Circulation Data  </a:t>
          </a:r>
          <a:endParaRPr lang="en-US" sz="2400" b="1" dirty="0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SCS: Compile data into </a:t>
          </a:r>
          <a:r>
            <a:rPr lang="en-US" sz="2400" b="1" dirty="0" err="1" smtClean="0"/>
            <a:t>GreenGlass</a:t>
          </a:r>
          <a:r>
            <a:rPr lang="en-US" sz="2400" b="1" dirty="0" smtClean="0"/>
            <a:t>/kick-off Collections &amp; Operations Committee meeting to review 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Allocate Retention Commitments</a:t>
          </a:r>
          <a:r>
            <a:rPr lang="en-US" sz="2400" dirty="0" smtClean="0"/>
            <a:t>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Reload </a:t>
          </a:r>
          <a:r>
            <a:rPr lang="en-US" sz="2400" b="1" dirty="0" err="1" smtClean="0"/>
            <a:t>GreenGlass</a:t>
          </a:r>
          <a:r>
            <a:rPr lang="en-US" sz="2400" b="1" dirty="0" smtClean="0"/>
            <a:t> Data to Reflect Retentions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Collections &amp; Operations Committee: Meetings to experiment &amp; agree on retention rules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Review Retention Proposals &amp; rejected allocations reported to SCS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Load retention commitments into local ILS &amp; </a:t>
          </a:r>
          <a:r>
            <a:rPr lang="en-US" sz="2400" b="1" dirty="0" err="1" smtClean="0"/>
            <a:t>WorldCat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Ongoing access to </a:t>
          </a:r>
          <a:r>
            <a:rPr lang="en-US" sz="2400" b="1" dirty="0" err="1" smtClean="0"/>
            <a:t>GreenGlass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SCS: </a:t>
          </a:r>
          <a:r>
            <a:rPr lang="en-US" sz="2400" b="1" i="0" u="none" dirty="0" err="1" smtClean="0"/>
            <a:t>GreenGlass</a:t>
          </a:r>
          <a:r>
            <a:rPr lang="en-US" sz="2400" b="1" i="0" u="none" dirty="0" smtClean="0"/>
            <a:t> reloaded with FINAL retention commitments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 custLinFactNeighborX="-25490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and Validate Individual Data Summaries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Data validation &amp; holdings lookups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51046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Provide Bibliographic, Item, Circulation Data  </a:t>
          </a:r>
          <a:endParaRPr lang="en-US" sz="2400" b="1" kern="1200" dirty="0"/>
        </a:p>
      </dsp:txBody>
      <dsp:txXfrm rot="10800000">
        <a:off x="0" y="1251046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Complete OCLC/SCS Cataloging &amp; Data Questionnaire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Reload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 Data to Reflect Retentions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Allocate Retention Commitments</a:t>
          </a:r>
          <a:r>
            <a:rPr lang="en-US" sz="2400" kern="1200" dirty="0" smtClean="0"/>
            <a:t>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1919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Collections &amp; Operations Committee: Meetings to experiment &amp; agree on retention rules</a:t>
          </a:r>
          <a:endParaRPr lang="en-US" sz="2400" b="1" kern="1200" dirty="0"/>
        </a:p>
      </dsp:txBody>
      <dsp:txXfrm rot="10800000">
        <a:off x="0" y="1219198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data into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/kick-off Collections &amp; Operations Committee meeting to review 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Ongoing access to </a:t>
          </a:r>
          <a:r>
            <a:rPr lang="en-US" sz="2400" b="1" kern="1200" dirty="0" err="1" smtClean="0"/>
            <a:t>GreenGlass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Load retention commitments into local ILS &amp; </a:t>
          </a:r>
          <a:r>
            <a:rPr lang="en-US" sz="2400" b="1" kern="1200" dirty="0" err="1" smtClean="0"/>
            <a:t>WorldCat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1919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</a:t>
          </a:r>
          <a:r>
            <a:rPr lang="en-US" sz="2400" b="1" i="0" u="none" kern="1200" dirty="0" err="1" smtClean="0"/>
            <a:t>GreenGlass</a:t>
          </a:r>
          <a:r>
            <a:rPr lang="en-US" sz="2400" b="1" i="0" u="none" kern="1200" dirty="0" smtClean="0"/>
            <a:t> reloaded with FINAL retention commitments</a:t>
          </a:r>
          <a:endParaRPr lang="en-US" sz="2400" b="1" kern="1200" dirty="0"/>
        </a:p>
      </dsp:txBody>
      <dsp:txXfrm rot="10800000">
        <a:off x="0" y="1219198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Review Retention Proposals &amp; rejected allocations reported to SCS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D720-A50A-474E-BC2F-FE6C1276A1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7/18/2018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2019 Collection Analysis - Planning Meeting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Estimated Bib Record Totals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5888843"/>
              </p:ext>
            </p:extLst>
          </p:nvPr>
        </p:nvGraphicFramePr>
        <p:xfrm>
          <a:off x="1066800" y="1263015"/>
          <a:ext cx="7772400" cy="536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48596716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258852048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 Monographs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30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Bangor Public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55,200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1482879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Bates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98,900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10559548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Bowdoin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88,600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4696432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Colby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86,200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76501222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Maine State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30,900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8573946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101,000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9519847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 Augusta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14,300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1799755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Southern Maine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17,900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6165662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Machias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3,700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943313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Fort Kent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9,800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3283358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Farmington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13,600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8253999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Presque Isle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2,800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6552176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Portland Public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49,400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11673736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Minerva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150,000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9142002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722,300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22377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Scope of Analysis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Agree on strategy for excluding specific publishers </a:t>
            </a:r>
          </a:p>
          <a:p>
            <a:pPr lvl="1"/>
            <a:r>
              <a:rPr lang="en-US" sz="2600" dirty="0"/>
              <a:t>Add to list</a:t>
            </a:r>
          </a:p>
          <a:p>
            <a:pPr lvl="1"/>
            <a:r>
              <a:rPr lang="en-US" sz="2600" dirty="0" smtClean="0"/>
              <a:t>Use Special Category flag?</a:t>
            </a:r>
          </a:p>
          <a:p>
            <a:pPr lvl="1"/>
            <a:r>
              <a:rPr lang="en-US" sz="2600" dirty="0" smtClean="0"/>
              <a:t>Exclude entirely from analysis?  </a:t>
            </a:r>
          </a:p>
          <a:p>
            <a:r>
              <a:rPr lang="en-US" sz="2800" dirty="0" smtClean="0"/>
              <a:t>Agree on strategy for excluding specific locations &amp; subjects</a:t>
            </a:r>
            <a:endParaRPr lang="en-US" sz="2600" dirty="0" smtClean="0"/>
          </a:p>
          <a:p>
            <a:pPr lvl="1"/>
            <a:r>
              <a:rPr lang="en-US" sz="2600" dirty="0" smtClean="0"/>
              <a:t>Use </a:t>
            </a:r>
            <a:r>
              <a:rPr lang="en-US" sz="2600" dirty="0"/>
              <a:t>Special Category </a:t>
            </a:r>
            <a:r>
              <a:rPr lang="en-US" sz="2600" dirty="0" smtClean="0"/>
              <a:t>flag?</a:t>
            </a:r>
            <a:endParaRPr lang="en-US" sz="2600" dirty="0"/>
          </a:p>
          <a:p>
            <a:pPr lvl="1"/>
            <a:r>
              <a:rPr lang="en-US" sz="2600" dirty="0"/>
              <a:t>Exclude entirely from </a:t>
            </a:r>
            <a:r>
              <a:rPr lang="en-US" sz="2600" dirty="0" smtClean="0"/>
              <a:t>analysis?</a:t>
            </a:r>
            <a:endParaRPr lang="en-US" sz="26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/>
              <a:t>Question for Colby, </a:t>
            </a:r>
            <a:r>
              <a:rPr lang="en-US" sz="2800" dirty="0" smtClean="0"/>
              <a:t>how to factor </a:t>
            </a:r>
            <a:r>
              <a:rPr lang="en-US" sz="2800" dirty="0" err="1" smtClean="0"/>
              <a:t>HathiTrust</a:t>
            </a:r>
            <a:r>
              <a:rPr lang="en-US" sz="2800" dirty="0" smtClean="0"/>
              <a:t> </a:t>
            </a:r>
            <a:r>
              <a:rPr lang="en-US" sz="2800" dirty="0"/>
              <a:t>&amp; EAST commitments?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/>
              <a:t>Anything else related to scope?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37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Project Outline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61297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970776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0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210849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6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Agree 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 starting data questionnaires &amp; submissions (January/February 2019)</a:t>
            </a:r>
          </a:p>
          <a:p>
            <a:r>
              <a:rPr lang="en-US" dirty="0" smtClean="0"/>
              <a:t>Propose scheduling (even if we cancel some) weekly 1 hour virtual Collections &amp; Operations Committee meetings to agree on retention rules (May-July 2019) </a:t>
            </a:r>
          </a:p>
          <a:p>
            <a:r>
              <a:rPr lang="en-US" dirty="0" smtClean="0"/>
              <a:t>Retention commitment </a:t>
            </a:r>
            <a:r>
              <a:rPr lang="en-US" dirty="0"/>
              <a:t>review </a:t>
            </a:r>
            <a:r>
              <a:rPr lang="en-US" dirty="0" smtClean="0"/>
              <a:t>(July-August)</a:t>
            </a:r>
          </a:p>
          <a:p>
            <a:r>
              <a:rPr lang="en-US" dirty="0" smtClean="0"/>
              <a:t>Load agreed retention commitments into local ILSs &amp; OCLC </a:t>
            </a:r>
            <a:r>
              <a:rPr lang="en-US" dirty="0" err="1" smtClean="0"/>
              <a:t>WorldCat</a:t>
            </a:r>
            <a:r>
              <a:rPr lang="en-US" dirty="0" smtClean="0"/>
              <a:t> (August-October)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Does this proposed schedule work?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GreenGlass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800" dirty="0" smtClean="0"/>
              <a:t>Take it away Cynthia!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51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Next Steps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Arrange meeting with Minerva libraries – late summer 2018</a:t>
            </a:r>
          </a:p>
          <a:p>
            <a:r>
              <a:rPr lang="en-US" sz="3200" dirty="0" err="1" smtClean="0"/>
              <a:t>UMaine</a:t>
            </a:r>
            <a:r>
              <a:rPr lang="en-US" sz="3200" dirty="0" smtClean="0"/>
              <a:t> billing non-Minerva libraries for analysis costs </a:t>
            </a:r>
            <a:r>
              <a:rPr lang="en-US" sz="3200" dirty="0"/>
              <a:t>–</a:t>
            </a:r>
            <a:r>
              <a:rPr lang="en-US" sz="3200" dirty="0" smtClean="0"/>
              <a:t> September 2018</a:t>
            </a:r>
          </a:p>
          <a:p>
            <a:r>
              <a:rPr lang="en-US" sz="3200" dirty="0" smtClean="0"/>
              <a:t>Send out data questionnaires to libraries – January 2019</a:t>
            </a:r>
          </a:p>
          <a:p>
            <a:r>
              <a:rPr lang="en-US" sz="3200" dirty="0" smtClean="0"/>
              <a:t>Kickoff meeting – April/May 2019</a:t>
            </a:r>
          </a:p>
        </p:txBody>
      </p:sp>
    </p:spTree>
    <p:extLst>
      <p:ext uri="{BB962C8B-B14F-4D97-AF65-F5344CB8AC3E}">
        <p14:creationId xmlns:p14="http://schemas.microsoft.com/office/powerpoint/2010/main" val="29776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Other Business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dirty="0"/>
              <a:t>Transferring MSCC commitments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dirty="0"/>
              <a:t>Retention of Microfilm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dirty="0"/>
              <a:t>Accepting non-lending collections into MSCC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dirty="0"/>
              <a:t>EAST shared print summit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dirty="0"/>
              <a:t>OCLC Shared Print Registration </a:t>
            </a:r>
            <a:r>
              <a:rPr lang="en-US" sz="3200" dirty="0" smtClean="0"/>
              <a:t>Service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60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2019 analysis planning</a:t>
            </a:r>
          </a:p>
          <a:p>
            <a:pPr lvl="1"/>
            <a:r>
              <a:rPr lang="en-US" sz="3800" dirty="0" smtClean="0"/>
              <a:t>Introductions</a:t>
            </a:r>
          </a:p>
          <a:p>
            <a:pPr lvl="1"/>
            <a:r>
              <a:rPr lang="en-US" sz="3800" dirty="0" smtClean="0"/>
              <a:t>Overview of process</a:t>
            </a:r>
          </a:p>
          <a:p>
            <a:pPr lvl="1"/>
            <a:r>
              <a:rPr lang="en-US" sz="3800" dirty="0" smtClean="0"/>
              <a:t>Agree on scope</a:t>
            </a:r>
          </a:p>
          <a:p>
            <a:pPr lvl="1"/>
            <a:r>
              <a:rPr lang="en-US" sz="3800" dirty="0"/>
              <a:t>Agree </a:t>
            </a:r>
            <a:r>
              <a:rPr lang="en-US" sz="3800" dirty="0" smtClean="0"/>
              <a:t>timeline</a:t>
            </a:r>
          </a:p>
          <a:p>
            <a:pPr lvl="1"/>
            <a:r>
              <a:rPr lang="en-US" sz="3800" dirty="0" err="1" smtClean="0"/>
              <a:t>GreenGlass</a:t>
            </a:r>
            <a:r>
              <a:rPr lang="en-US" sz="3800" dirty="0" smtClean="0"/>
              <a:t> demo</a:t>
            </a:r>
          </a:p>
          <a:p>
            <a:pPr lvl="1"/>
            <a:r>
              <a:rPr lang="en-US" sz="3800" dirty="0" smtClean="0"/>
              <a:t>Next Steps</a:t>
            </a:r>
            <a:endParaRPr lang="en-US" sz="38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4000" dirty="0"/>
              <a:t>Other Business</a:t>
            </a:r>
          </a:p>
        </p:txBody>
      </p:sp>
    </p:spTree>
    <p:extLst>
      <p:ext uri="{BB962C8B-B14F-4D97-AF65-F5344CB8AC3E}">
        <p14:creationId xmlns:p14="http://schemas.microsoft.com/office/powerpoint/2010/main" val="42945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Intros – Collections &amp; Ops Comm.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Joan Campbell, Bowdoin College</a:t>
            </a:r>
          </a:p>
          <a:p>
            <a:r>
              <a:rPr lang="en-US" sz="2800" dirty="0"/>
              <a:t>Evelyn </a:t>
            </a:r>
            <a:r>
              <a:rPr lang="en-US" sz="2800" dirty="0" err="1"/>
              <a:t>Greenlaw</a:t>
            </a:r>
            <a:r>
              <a:rPr lang="en-US" sz="2800" dirty="0"/>
              <a:t>, University of Southern Maine</a:t>
            </a:r>
          </a:p>
          <a:p>
            <a:r>
              <a:rPr lang="en-US" sz="2800" dirty="0"/>
              <a:t>Patrick Layne, Bangor Public Library</a:t>
            </a:r>
          </a:p>
          <a:p>
            <a:r>
              <a:rPr lang="en-US" sz="2800" dirty="0"/>
              <a:t>Jenna Mayotte, Portland Public Library</a:t>
            </a:r>
          </a:p>
          <a:p>
            <a:r>
              <a:rPr lang="en-US" sz="2800" dirty="0"/>
              <a:t>Ana Noriega, Colby College</a:t>
            </a:r>
          </a:p>
          <a:p>
            <a:r>
              <a:rPr lang="en-US" sz="2800" dirty="0"/>
              <a:t>Peggy O’Kane, Maine State Library</a:t>
            </a:r>
          </a:p>
          <a:p>
            <a:r>
              <a:rPr lang="en-US" sz="2800" dirty="0"/>
              <a:t>Deb Rollins, University of Maine, </a:t>
            </a:r>
            <a:r>
              <a:rPr lang="en-US" sz="2800" dirty="0" err="1"/>
              <a:t>Orono</a:t>
            </a:r>
            <a:endParaRPr lang="en-US" sz="2800" dirty="0"/>
          </a:p>
          <a:p>
            <a:r>
              <a:rPr lang="en-US" sz="2800" dirty="0" err="1"/>
              <a:t>Krystie</a:t>
            </a:r>
            <a:r>
              <a:rPr lang="en-US" sz="2800" dirty="0"/>
              <a:t> </a:t>
            </a:r>
            <a:r>
              <a:rPr lang="en-US" sz="2800" dirty="0" err="1"/>
              <a:t>Wilfong</a:t>
            </a:r>
            <a:r>
              <a:rPr lang="en-US" sz="2800" dirty="0"/>
              <a:t>, Bates College</a:t>
            </a:r>
          </a:p>
          <a:p>
            <a:r>
              <a:rPr lang="en-US" sz="2800" dirty="0"/>
              <a:t>Kathy Woodside, </a:t>
            </a:r>
            <a:r>
              <a:rPr lang="en-US" sz="2800" dirty="0" err="1"/>
              <a:t>Jesup</a:t>
            </a:r>
            <a:r>
              <a:rPr lang="en-US" sz="2800" dirty="0"/>
              <a:t> Memorial Library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Intros cont..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Matthew Revitt, Maine Shared Collections Librarian</a:t>
            </a:r>
          </a:p>
          <a:p>
            <a:r>
              <a:rPr lang="en-US" sz="3000" dirty="0" smtClean="0"/>
              <a:t>Andy Breeding, </a:t>
            </a:r>
            <a:r>
              <a:rPr lang="en-US" sz="3200" dirty="0"/>
              <a:t>Consulting Software </a:t>
            </a:r>
            <a:r>
              <a:rPr lang="en-US" sz="3200" dirty="0" smtClean="0"/>
              <a:t>Engineer, </a:t>
            </a:r>
            <a:r>
              <a:rPr lang="en-US" sz="3000" dirty="0" smtClean="0"/>
              <a:t>OCLC Sustainable Collection Services</a:t>
            </a:r>
          </a:p>
          <a:p>
            <a:r>
              <a:rPr lang="en-US" sz="3000" dirty="0" smtClean="0"/>
              <a:t>Cynthia </a:t>
            </a:r>
            <a:r>
              <a:rPr lang="en-US" sz="3000" dirty="0" err="1" smtClean="0"/>
              <a:t>Duchane</a:t>
            </a:r>
            <a:r>
              <a:rPr lang="en-US" sz="3000" dirty="0" smtClean="0"/>
              <a:t>, </a:t>
            </a:r>
            <a:r>
              <a:rPr lang="en-US" sz="3000" dirty="0"/>
              <a:t>OCLC Sustainable Collection </a:t>
            </a:r>
            <a:r>
              <a:rPr lang="en-US" sz="3000" dirty="0" smtClean="0"/>
              <a:t>Services</a:t>
            </a:r>
          </a:p>
          <a:p>
            <a:r>
              <a:rPr lang="en-US" sz="3000" dirty="0" smtClean="0"/>
              <a:t>Sara Amato, MSCC Contracted Systems Librarian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collection analysis - print monographs only to identify titles agree will retain for 15 years</a:t>
            </a:r>
          </a:p>
          <a:p>
            <a:r>
              <a:rPr lang="en-US" dirty="0" smtClean="0"/>
              <a:t>Contracted with OCLC Sustainable Collection Services to use online analytics tool </a:t>
            </a:r>
            <a:r>
              <a:rPr lang="en-US" dirty="0" err="1" smtClean="0"/>
              <a:t>GreenGlass</a:t>
            </a:r>
            <a:endParaRPr lang="en-US" dirty="0" smtClean="0"/>
          </a:p>
          <a:p>
            <a:r>
              <a:rPr lang="en-US" dirty="0" smtClean="0"/>
              <a:t>Collections &amp; Operations Committee responsible for analyzing collective collection &amp; agreeing retention rules </a:t>
            </a:r>
          </a:p>
          <a:p>
            <a:r>
              <a:rPr lang="en-US" dirty="0" smtClean="0"/>
              <a:t>Will seek feedback on retention rules from reps at participating libraries</a:t>
            </a:r>
          </a:p>
          <a:p>
            <a:r>
              <a:rPr lang="en-US" dirty="0" smtClean="0"/>
              <a:t>MSCC Executive Committee have final sign off on retention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Participating Libraries – Founders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Bangor Public Library</a:t>
            </a:r>
          </a:p>
          <a:p>
            <a:pPr lvl="1"/>
            <a:r>
              <a:rPr lang="en-US" sz="3200" dirty="0" smtClean="0"/>
              <a:t>Bates College</a:t>
            </a:r>
          </a:p>
          <a:p>
            <a:pPr lvl="1"/>
            <a:r>
              <a:rPr lang="en-US" sz="3200" dirty="0" smtClean="0"/>
              <a:t>Bowdoin College</a:t>
            </a:r>
          </a:p>
          <a:p>
            <a:pPr lvl="1"/>
            <a:r>
              <a:rPr lang="en-US" sz="3200" dirty="0" smtClean="0"/>
              <a:t>Colby College</a:t>
            </a:r>
          </a:p>
          <a:p>
            <a:pPr lvl="1"/>
            <a:r>
              <a:rPr lang="en-US" sz="3200" dirty="0" smtClean="0"/>
              <a:t>Maine State Library</a:t>
            </a:r>
          </a:p>
          <a:p>
            <a:pPr lvl="1"/>
            <a:r>
              <a:rPr lang="en-US" sz="3200" dirty="0" smtClean="0"/>
              <a:t>Portland Public Library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Orono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Southern Maine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URSUS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University of Maine Augusta</a:t>
            </a:r>
          </a:p>
          <a:p>
            <a:pPr lvl="1"/>
            <a:r>
              <a:rPr lang="en-US" sz="3200" dirty="0" smtClean="0"/>
              <a:t>University of Maine Farmington</a:t>
            </a:r>
          </a:p>
          <a:p>
            <a:pPr lvl="1"/>
            <a:r>
              <a:rPr lang="en-US" sz="3200" dirty="0" smtClean="0"/>
              <a:t>University of Maine Fort Kent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Machias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Maine Presque Isle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7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Minerva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Edythe </a:t>
            </a:r>
            <a:r>
              <a:rPr lang="en-US" altLang="en-US" sz="3000" dirty="0"/>
              <a:t>L. Dyer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Gardner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err="1"/>
              <a:t>Jesup</a:t>
            </a:r>
            <a:r>
              <a:rPr lang="en-US" altLang="en-US" sz="3000" dirty="0"/>
              <a:t>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McArthur </a:t>
            </a:r>
            <a:r>
              <a:rPr lang="en-US" altLang="en-US" sz="3000" dirty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Norway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Old Town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Rice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Scarborough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Southern Maine CC</a:t>
            </a:r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altLang="en-US" sz="2800" dirty="0"/>
              <a:t>	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76800" y="1447800"/>
            <a:ext cx="24384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St</a:t>
            </a:r>
            <a:r>
              <a:rPr lang="en-US" altLang="en-US" sz="2800" dirty="0"/>
              <a:t>. </a:t>
            </a:r>
            <a:r>
              <a:rPr lang="en-US" altLang="en-US" sz="2800" dirty="0" smtClean="0"/>
              <a:t>Joseph’s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Thomas </a:t>
            </a:r>
            <a:r>
              <a:rPr lang="en-US" altLang="en-US" sz="2800" dirty="0"/>
              <a:t>Memorial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Unity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Wells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Windham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err="1"/>
              <a:t>Witherle</a:t>
            </a:r>
            <a:r>
              <a:rPr lang="en-US" altLang="en-US" sz="2800" dirty="0"/>
              <a:t> PL	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Scope of Analysis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In Scope:</a:t>
            </a:r>
          </a:p>
          <a:p>
            <a:pPr lvl="1"/>
            <a:r>
              <a:rPr lang="en-US" sz="10000" dirty="0" smtClean="0"/>
              <a:t>Circulating print monographs (</a:t>
            </a:r>
            <a:r>
              <a:rPr lang="en-US" sz="10000" b="1" dirty="0" smtClean="0"/>
              <a:t>pub </a:t>
            </a:r>
            <a:r>
              <a:rPr lang="en-US" sz="10000" b="1" dirty="0"/>
              <a:t>or </a:t>
            </a:r>
            <a:r>
              <a:rPr lang="en-US" sz="10000" b="1" dirty="0" smtClean="0"/>
              <a:t>acq. 2003-2012</a:t>
            </a:r>
            <a:r>
              <a:rPr lang="en-US" sz="10000" dirty="0" smtClean="0"/>
              <a:t>) </a:t>
            </a:r>
            <a:endParaRPr lang="en-US" sz="10000" dirty="0"/>
          </a:p>
          <a:p>
            <a:pPr lvl="1"/>
            <a:r>
              <a:rPr lang="en-US" sz="10000" dirty="0"/>
              <a:t>Juvenile </a:t>
            </a:r>
            <a:r>
              <a:rPr lang="en-US" sz="10000" dirty="0" smtClean="0"/>
              <a:t>titles (caveats)</a:t>
            </a:r>
          </a:p>
          <a:p>
            <a:pPr lvl="1"/>
            <a:r>
              <a:rPr lang="en-US" sz="10000" dirty="0"/>
              <a:t>Special </a:t>
            </a:r>
            <a:r>
              <a:rPr lang="en-US" sz="10000" dirty="0" smtClean="0"/>
              <a:t>Collections (</a:t>
            </a:r>
            <a:r>
              <a:rPr lang="en-US" sz="10000" b="1" dirty="0" smtClean="0"/>
              <a:t>confirm?</a:t>
            </a:r>
            <a:r>
              <a:rPr lang="en-US" sz="10000" dirty="0" smtClean="0"/>
              <a:t>)</a:t>
            </a:r>
            <a:endParaRPr lang="en-US" sz="10000" dirty="0"/>
          </a:p>
          <a:p>
            <a:r>
              <a:rPr lang="en-US" sz="11200" dirty="0" smtClean="0"/>
              <a:t>Out of Scope</a:t>
            </a:r>
          </a:p>
          <a:p>
            <a:pPr lvl="1"/>
            <a:r>
              <a:rPr lang="en-US" sz="10000" dirty="0" smtClean="0"/>
              <a:t>Monographs with existing MSCC commitments</a:t>
            </a:r>
          </a:p>
          <a:p>
            <a:pPr lvl="1"/>
            <a:r>
              <a:rPr lang="en-US" sz="10000" dirty="0" smtClean="0"/>
              <a:t>Serials (anything with record type ‘s’)</a:t>
            </a:r>
          </a:p>
          <a:p>
            <a:pPr lvl="1"/>
            <a:r>
              <a:rPr lang="en-US" sz="10000" dirty="0" smtClean="0"/>
              <a:t>Micro-formats/Fiche</a:t>
            </a:r>
          </a:p>
          <a:p>
            <a:pPr lvl="1"/>
            <a:r>
              <a:rPr lang="en-US" sz="10000" dirty="0" smtClean="0"/>
              <a:t>Government Documents</a:t>
            </a:r>
          </a:p>
          <a:p>
            <a:pPr lvl="1"/>
            <a:r>
              <a:rPr lang="en-US" sz="10000" dirty="0" smtClean="0"/>
              <a:t>Reference Books</a:t>
            </a:r>
          </a:p>
          <a:p>
            <a:pPr lvl="1"/>
            <a:r>
              <a:rPr lang="en-US" sz="10000" dirty="0" smtClean="0"/>
              <a:t>E-Books</a:t>
            </a:r>
          </a:p>
          <a:p>
            <a:pPr lvl="1"/>
            <a:r>
              <a:rPr lang="en-US" sz="10000" dirty="0" smtClean="0"/>
              <a:t>Music scores</a:t>
            </a:r>
          </a:p>
          <a:p>
            <a:pPr lvl="1"/>
            <a:r>
              <a:rPr lang="en-US" sz="10000" dirty="0" smtClean="0"/>
              <a:t>Lost/Withdrawn items</a:t>
            </a:r>
          </a:p>
          <a:p>
            <a:pPr lvl="1"/>
            <a:r>
              <a:rPr lang="en-US" sz="10000" dirty="0" smtClean="0"/>
              <a:t>Theses/Dissertations</a:t>
            </a:r>
          </a:p>
          <a:p>
            <a:pPr lvl="1"/>
            <a:r>
              <a:rPr lang="en-US" sz="10000" dirty="0" smtClean="0"/>
              <a:t>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4689</TotalTime>
  <Words>665</Words>
  <Application>Microsoft Office PowerPoint</Application>
  <PresentationFormat>On-screen Show (4:3)</PresentationFormat>
  <Paragraphs>183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Franklin Gothic Book</vt:lpstr>
      <vt:lpstr>Perpetua</vt:lpstr>
      <vt:lpstr>Times New Roman</vt:lpstr>
      <vt:lpstr>Wingdings 2</vt:lpstr>
      <vt:lpstr>MSCS Presentation Template</vt:lpstr>
      <vt:lpstr>MSCC 2019 Collection Analysis - Planning Meeting</vt:lpstr>
      <vt:lpstr>   Agenda</vt:lpstr>
      <vt:lpstr>Intros – Collections &amp; Ops Comm.</vt:lpstr>
      <vt:lpstr>Intros cont..</vt:lpstr>
      <vt:lpstr>Overview of Process</vt:lpstr>
      <vt:lpstr>Participating Libraries – Founders</vt:lpstr>
      <vt:lpstr>Participating Libraries - URSUS</vt:lpstr>
      <vt:lpstr>Participating Libraries - Minerva</vt:lpstr>
      <vt:lpstr>  Scope of Analysis </vt:lpstr>
      <vt:lpstr> Estimated Bib Record Totals</vt:lpstr>
      <vt:lpstr> Scope of Analysis cont.…</vt:lpstr>
      <vt:lpstr>  Project Outline</vt:lpstr>
      <vt:lpstr>       Project Outline cont.…</vt:lpstr>
      <vt:lpstr>       Project Outline cont.…</vt:lpstr>
      <vt:lpstr>  Agree Timeline</vt:lpstr>
      <vt:lpstr>  GreenGlass Demo</vt:lpstr>
      <vt:lpstr>   Next Steps</vt:lpstr>
      <vt:lpstr>  Other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173</cp:revision>
  <dcterms:created xsi:type="dcterms:W3CDTF">2015-11-12T23:21:16Z</dcterms:created>
  <dcterms:modified xsi:type="dcterms:W3CDTF">2018-07-18T14:18:19Z</dcterms:modified>
</cp:coreProperties>
</file>