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5"/>
  </p:notesMasterIdLst>
  <p:sldIdLst>
    <p:sldId id="272" r:id="rId2"/>
    <p:sldId id="274" r:id="rId3"/>
    <p:sldId id="273" r:id="rId4"/>
    <p:sldId id="275" r:id="rId5"/>
    <p:sldId id="276" r:id="rId6"/>
    <p:sldId id="285" r:id="rId7"/>
    <p:sldId id="277" r:id="rId8"/>
    <p:sldId id="286" r:id="rId9"/>
    <p:sldId id="278" r:id="rId10"/>
    <p:sldId id="279" r:id="rId11"/>
    <p:sldId id="280" r:id="rId12"/>
    <p:sldId id="281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72"/>
            <p14:sldId id="274"/>
            <p14:sldId id="273"/>
            <p14:sldId id="275"/>
            <p14:sldId id="276"/>
            <p14:sldId id="285"/>
            <p14:sldId id="277"/>
            <p14:sldId id="286"/>
            <p14:sldId id="278"/>
            <p14:sldId id="279"/>
            <p14:sldId id="280"/>
            <p14:sldId id="281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31" autoAdjust="0"/>
    <p:restoredTop sz="86466" autoAdjust="0"/>
  </p:normalViewPr>
  <p:slideViewPr>
    <p:cSldViewPr>
      <p:cViewPr varScale="1">
        <p:scale>
          <a:sx n="53" d="100"/>
          <a:sy n="53" d="100"/>
        </p:scale>
        <p:origin x="1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Complete OCLC/SCS Cataloging &amp; Data Questionnaire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Data validation &amp; holdings lookups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Compile and Validate Individual Data Summaries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Libraries: Provide Bibliographic, Item, Circulation Data  </a:t>
          </a:r>
          <a:endParaRPr lang="en-US" sz="2400" b="1" dirty="0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SCS: Compile data into </a:t>
          </a:r>
          <a:r>
            <a:rPr lang="en-US" sz="2400" b="1" dirty="0" err="1" smtClean="0"/>
            <a:t>GreenGlass</a:t>
          </a:r>
          <a:r>
            <a:rPr lang="en-US" sz="2400" b="1" dirty="0" smtClean="0"/>
            <a:t>/kick-off Collections &amp; Operations Committee meeting to review 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Allocate Retention Commitments</a:t>
          </a:r>
          <a:r>
            <a:rPr lang="en-US" sz="2400" dirty="0" smtClean="0"/>
            <a:t>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Reload </a:t>
          </a:r>
          <a:r>
            <a:rPr lang="en-US" sz="2400" b="1" dirty="0" err="1" smtClean="0"/>
            <a:t>GreenGlass</a:t>
          </a:r>
          <a:r>
            <a:rPr lang="en-US" sz="2400" b="1" dirty="0" smtClean="0"/>
            <a:t> Data to Reflect Retentions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Collections &amp; Operations Committee: Meetings to experiment &amp; agree on retention rules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Review Retention Proposals &amp; rejected allocations reported to SCS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Load retention commitments into Sierra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SCS: </a:t>
          </a:r>
          <a:r>
            <a:rPr lang="en-US" sz="2400" b="1" i="0" u="none" dirty="0" err="1" smtClean="0"/>
            <a:t>GreenGlass</a:t>
          </a:r>
          <a:r>
            <a:rPr lang="en-US" sz="2400" b="1" i="0" u="none" dirty="0" smtClean="0"/>
            <a:t> reloaded with FINAL retention commitments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249624-AFD9-4341-B50E-5E619C03C8CA}" type="pres">
      <dgm:prSet presAssocID="{DBD946B2-E2EE-4E14-A140-005D3972D2FC}" presName="boxAndChildren" presStyleCnt="0"/>
      <dgm:spPr/>
    </dgm:pt>
    <dgm:pt modelId="{BF38C790-D8C1-44DC-916D-B51BB846A4B1}" type="pres">
      <dgm:prSet presAssocID="{DBD946B2-E2EE-4E14-A140-005D3972D2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912577A9-18E1-4080-991B-98D6AB088434}" type="pres">
      <dgm:prSet presAssocID="{DBD946B2-E2EE-4E14-A140-005D3972D2FC}" presName="entireBox" presStyleLbl="node1" presStyleIdx="0" presStyleCnt="3"/>
      <dgm:spPr/>
      <dgm:t>
        <a:bodyPr/>
        <a:lstStyle/>
        <a:p>
          <a:endParaRPr lang="en-US"/>
        </a:p>
      </dgm:t>
    </dgm:pt>
    <dgm:pt modelId="{A9A9993A-FF2C-4EC9-8A22-FC746FDFAF7E}" type="pres">
      <dgm:prSet presAssocID="{DBD946B2-E2EE-4E14-A140-005D3972D2FC}" presName="descendantBox" presStyleCnt="0"/>
      <dgm:spPr/>
    </dgm:pt>
    <dgm:pt modelId="{DFC89EB8-5774-498E-8F04-94069E407100}" type="pres">
      <dgm:prSet presAssocID="{FF2AB3B5-DB19-4EE7-907B-4C55D5B5817B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1" presStyleCnt="3" custLinFactNeighborX="-25490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D8D43CFF-6735-4299-9026-2A56841B2E85}" type="presOf" srcId="{DBD946B2-E2EE-4E14-A140-005D3972D2FC}" destId="{BF38C790-D8C1-44DC-916D-B51BB846A4B1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F78629DC-54D7-4D1A-AD13-8944BDC98B58}" type="presOf" srcId="{FF2AB3B5-DB19-4EE7-907B-4C55D5B5817B}" destId="{DFC89EB8-5774-498E-8F04-94069E407100}" srcOrd="0" destOrd="0" presId="urn:microsoft.com/office/officeart/2005/8/layout/process4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4964BC2B-D54D-45A4-A86D-5F0BC8716183}" type="presOf" srcId="{DBD946B2-E2EE-4E14-A140-005D3972D2FC}" destId="{912577A9-18E1-4080-991B-98D6AB088434}" srcOrd="1" destOrd="0" presId="urn:microsoft.com/office/officeart/2005/8/layout/process4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5BE29081-A888-4312-AEFF-489511D38159}" type="presParOf" srcId="{CB1CACB9-0BFB-42EF-AEA9-903A747B0CAC}" destId="{68249624-AFD9-4341-B50E-5E619C03C8CA}" srcOrd="0" destOrd="0" presId="urn:microsoft.com/office/officeart/2005/8/layout/process4"/>
    <dgm:cxn modelId="{D0B62186-9FAF-4460-988D-176FCA2F4222}" type="presParOf" srcId="{68249624-AFD9-4341-B50E-5E619C03C8CA}" destId="{BF38C790-D8C1-44DC-916D-B51BB846A4B1}" srcOrd="0" destOrd="0" presId="urn:microsoft.com/office/officeart/2005/8/layout/process4"/>
    <dgm:cxn modelId="{637447D4-0F5B-487E-80BF-0907AA43DCE3}" type="presParOf" srcId="{68249624-AFD9-4341-B50E-5E619C03C8CA}" destId="{912577A9-18E1-4080-991B-98D6AB088434}" srcOrd="1" destOrd="0" presId="urn:microsoft.com/office/officeart/2005/8/layout/process4"/>
    <dgm:cxn modelId="{C72ACE6B-AB7F-49A1-85A5-3D339AB6DD5C}" type="presParOf" srcId="{68249624-AFD9-4341-B50E-5E619C03C8CA}" destId="{A9A9993A-FF2C-4EC9-8A22-FC746FDFAF7E}" srcOrd="2" destOrd="0" presId="urn:microsoft.com/office/officeart/2005/8/layout/process4"/>
    <dgm:cxn modelId="{E824C75C-5B52-433F-8F36-4528CF14C1C8}" type="presParOf" srcId="{A9A9993A-FF2C-4EC9-8A22-FC746FDFAF7E}" destId="{DFC89EB8-5774-498E-8F04-94069E407100}" srcOrd="0" destOrd="0" presId="urn:microsoft.com/office/officeart/2005/8/layout/process4"/>
    <dgm:cxn modelId="{B6CAAE02-B5C0-40E5-A726-78B5EAFA0DE4}" type="presParOf" srcId="{CB1CACB9-0BFB-42EF-AEA9-903A747B0CAC}" destId="{6584D30B-4199-49BD-B446-8082A7F15C2E}" srcOrd="1" destOrd="0" presId="urn:microsoft.com/office/officeart/2005/8/layout/process4"/>
    <dgm:cxn modelId="{89B69625-FF01-407D-8CC6-4EB90D984FF7}" type="presParOf" srcId="{CB1CACB9-0BFB-42EF-AEA9-903A747B0CAC}" destId="{9B7569EA-FF6A-4E39-A9EE-1EF20C76DF3A}" srcOrd="2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3" destOrd="0" presId="urn:microsoft.com/office/officeart/2005/8/layout/process4"/>
    <dgm:cxn modelId="{262CA7BD-84FA-47AA-9D42-3520BD72C4F3}" type="presParOf" srcId="{CB1CACB9-0BFB-42EF-AEA9-903A747B0CAC}" destId="{D5AB82D7-F50F-4C4B-B203-3662F6E0029F}" srcOrd="4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and Validate Individual Data Summaries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Data validation &amp; holdings lookups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51046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Provide Bibliographic, Item, Circulation Data  </a:t>
          </a:r>
          <a:endParaRPr lang="en-US" sz="2400" b="1" kern="1200" dirty="0"/>
        </a:p>
      </dsp:txBody>
      <dsp:txXfrm rot="10800000">
        <a:off x="0" y="1251046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Complete OCLC/SCS Cataloging &amp; Data Questionnaire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Reload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 Data to Reflect Retentions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Allocate Retention Commitments</a:t>
          </a:r>
          <a:r>
            <a:rPr lang="en-US" sz="2400" kern="1200" dirty="0" smtClean="0"/>
            <a:t>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1919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Collections &amp; Operations Committee: Meetings to experiment &amp; agree on retention rules</a:t>
          </a:r>
          <a:endParaRPr lang="en-US" sz="2400" b="1" kern="1200" dirty="0"/>
        </a:p>
      </dsp:txBody>
      <dsp:txXfrm rot="10800000">
        <a:off x="0" y="1219198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data into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/kick-off Collections &amp; Operations Committee meeting to review 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577A9-18E1-4080-991B-98D6AB088434}">
      <dsp:nvSpPr>
        <dsp:cNvPr id="0" name=""/>
        <dsp:cNvSpPr/>
      </dsp:nvSpPr>
      <dsp:spPr>
        <a:xfrm>
          <a:off x="0" y="3441586"/>
          <a:ext cx="7772400" cy="1129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Load retention commitments into Sierra</a:t>
          </a:r>
          <a:endParaRPr lang="en-US" sz="2400" b="1" kern="1200" dirty="0"/>
        </a:p>
      </dsp:txBody>
      <dsp:txXfrm>
        <a:off x="0" y="3441586"/>
        <a:ext cx="7772400" cy="609986"/>
      </dsp:txXfrm>
    </dsp:sp>
    <dsp:sp modelId="{DFC89EB8-5774-498E-8F04-94069E407100}">
      <dsp:nvSpPr>
        <dsp:cNvPr id="0" name=""/>
        <dsp:cNvSpPr/>
      </dsp:nvSpPr>
      <dsp:spPr>
        <a:xfrm>
          <a:off x="0" y="4028981"/>
          <a:ext cx="7772400" cy="5196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0" y="4028981"/>
        <a:ext cx="7772400" cy="519618"/>
      </dsp:txXfrm>
    </dsp:sp>
    <dsp:sp modelId="{9B07C39F-6FD7-4737-A964-AF0D9E9B0899}">
      <dsp:nvSpPr>
        <dsp:cNvPr id="0" name=""/>
        <dsp:cNvSpPr/>
      </dsp:nvSpPr>
      <dsp:spPr>
        <a:xfrm rot="10800000">
          <a:off x="0" y="1677346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</a:t>
          </a:r>
          <a:r>
            <a:rPr lang="en-US" sz="2400" b="1" i="0" u="none" kern="1200" dirty="0" err="1" smtClean="0"/>
            <a:t>GreenGlass</a:t>
          </a:r>
          <a:r>
            <a:rPr lang="en-US" sz="2400" b="1" i="0" u="none" kern="1200" dirty="0" smtClean="0"/>
            <a:t> reloaded with FINAL retention commitments</a:t>
          </a:r>
          <a:endParaRPr lang="en-US" sz="2400" b="1" kern="1200" dirty="0"/>
        </a:p>
      </dsp:txBody>
      <dsp:txXfrm rot="10800000">
        <a:off x="0" y="1677346"/>
        <a:ext cx="7772400" cy="1128867"/>
      </dsp:txXfrm>
    </dsp:sp>
    <dsp:sp modelId="{E43C08C2-9B9D-4D5D-AA33-479BB0F88215}">
      <dsp:nvSpPr>
        <dsp:cNvPr id="0" name=""/>
        <dsp:cNvSpPr/>
      </dsp:nvSpPr>
      <dsp:spPr>
        <a:xfrm rot="10800000">
          <a:off x="0" y="808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Review Retention Proposals &amp; rejected allocations reported to SCS</a:t>
          </a:r>
          <a:endParaRPr lang="en-US" sz="2400" b="1" kern="1200" dirty="0"/>
        </a:p>
      </dsp:txBody>
      <dsp:txXfrm rot="10800000">
        <a:off x="0" y="808"/>
        <a:ext cx="7772400" cy="1128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1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8/20/2018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Participating Libraries – Founders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Bangor Public Library</a:t>
            </a:r>
          </a:p>
          <a:p>
            <a:pPr lvl="1"/>
            <a:r>
              <a:rPr lang="en-US" sz="3200" dirty="0" smtClean="0"/>
              <a:t>Bates College</a:t>
            </a:r>
          </a:p>
          <a:p>
            <a:pPr lvl="1"/>
            <a:r>
              <a:rPr lang="en-US" sz="3200" dirty="0" smtClean="0"/>
              <a:t>Bowdoin College</a:t>
            </a:r>
          </a:p>
          <a:p>
            <a:pPr lvl="1"/>
            <a:r>
              <a:rPr lang="en-US" sz="3200" dirty="0" smtClean="0"/>
              <a:t>Colby College</a:t>
            </a:r>
          </a:p>
          <a:p>
            <a:pPr lvl="1"/>
            <a:r>
              <a:rPr lang="en-US" sz="3200" dirty="0" smtClean="0"/>
              <a:t>Maine State Library</a:t>
            </a:r>
          </a:p>
          <a:p>
            <a:pPr lvl="1"/>
            <a:r>
              <a:rPr lang="en-US" sz="3200" dirty="0" smtClean="0"/>
              <a:t>Portland Public Library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Orono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Southern Maine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31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970776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0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4453520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6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</a:t>
            </a:r>
            <a:r>
              <a:rPr lang="en-US" dirty="0" smtClean="0"/>
              <a:t>questionnaires &amp; submissions (January/February 2019)</a:t>
            </a:r>
          </a:p>
          <a:p>
            <a:r>
              <a:rPr lang="en-US" dirty="0" smtClean="0"/>
              <a:t>Collections &amp; Operations Committee meet to agree on retention rules (May-July 2019) </a:t>
            </a:r>
          </a:p>
          <a:p>
            <a:r>
              <a:rPr lang="en-US" dirty="0" smtClean="0"/>
              <a:t>Retention commitment </a:t>
            </a:r>
            <a:r>
              <a:rPr lang="en-US" dirty="0"/>
              <a:t>review </a:t>
            </a:r>
            <a:r>
              <a:rPr lang="en-US" dirty="0" smtClean="0"/>
              <a:t>(July-August 2019)</a:t>
            </a:r>
          </a:p>
          <a:p>
            <a:r>
              <a:rPr lang="en-US" dirty="0" smtClean="0"/>
              <a:t>Load agreed retention commitments into local ILSs &amp; OCLC </a:t>
            </a:r>
            <a:r>
              <a:rPr lang="en-US" dirty="0" err="1" smtClean="0"/>
              <a:t>WorldCat</a:t>
            </a:r>
            <a:r>
              <a:rPr lang="en-US" dirty="0" smtClean="0"/>
              <a:t> (September-October 2019)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Does this proposed schedule work?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8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Next Steps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Sign contract with Sara Amato for data work with Minerva libraries </a:t>
            </a:r>
          </a:p>
          <a:p>
            <a:endParaRPr lang="en-US" sz="3200" dirty="0"/>
          </a:p>
          <a:p>
            <a:r>
              <a:rPr lang="en-US" sz="3200" dirty="0" smtClean="0"/>
              <a:t>Send </a:t>
            </a:r>
            <a:r>
              <a:rPr lang="en-US" sz="3200" dirty="0" smtClean="0"/>
              <a:t>out data questionnaires to libraries – January 2019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Billing </a:t>
            </a:r>
            <a:r>
              <a:rPr lang="en-US" sz="3200" dirty="0" smtClean="0"/>
              <a:t>Minerva libraries </a:t>
            </a:r>
            <a:r>
              <a:rPr lang="en-US" sz="3200" dirty="0"/>
              <a:t>– January 2019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7765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URSUS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200" dirty="0" smtClean="0"/>
              <a:t>University of Maine Augusta</a:t>
            </a:r>
          </a:p>
          <a:p>
            <a:pPr lvl="1"/>
            <a:r>
              <a:rPr lang="en-US" sz="3200" dirty="0" smtClean="0"/>
              <a:t>University of Maine Farmington</a:t>
            </a:r>
          </a:p>
          <a:p>
            <a:pPr lvl="1"/>
            <a:r>
              <a:rPr lang="en-US" sz="3200" dirty="0" smtClean="0"/>
              <a:t>University of Maine Fort Kent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Machias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Maine Presque Isle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17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Minerva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Edythe </a:t>
            </a:r>
            <a:r>
              <a:rPr lang="en-US" altLang="en-US" sz="3000" dirty="0"/>
              <a:t>L. Dyer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Gardner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err="1"/>
              <a:t>Jesup</a:t>
            </a:r>
            <a:r>
              <a:rPr lang="en-US" altLang="en-US" sz="3000" dirty="0"/>
              <a:t>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McArthur </a:t>
            </a:r>
            <a:r>
              <a:rPr lang="en-US" altLang="en-US" sz="3000" dirty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Norway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Old Town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Rice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Scarborough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Southern Maine CC</a:t>
            </a:r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r>
              <a:rPr lang="en-US" altLang="en-US" sz="2800" dirty="0"/>
              <a:t>	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endParaRPr lang="en-US" sz="3200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76800" y="1447800"/>
            <a:ext cx="2438400" cy="476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St</a:t>
            </a:r>
            <a:r>
              <a:rPr lang="en-US" altLang="en-US" sz="2800" dirty="0"/>
              <a:t>. </a:t>
            </a:r>
            <a:r>
              <a:rPr lang="en-US" altLang="en-US" sz="2800" dirty="0" smtClean="0"/>
              <a:t>Joseph’s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Thomas </a:t>
            </a:r>
            <a:r>
              <a:rPr lang="en-US" altLang="en-US" sz="2800" dirty="0"/>
              <a:t>Memorial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Unity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Wells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Windham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err="1"/>
              <a:t>Witherle</a:t>
            </a:r>
            <a:r>
              <a:rPr lang="en-US" altLang="en-US" sz="2800" dirty="0"/>
              <a:t> PL	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6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collection analysis - print monographs only to identify titles agree will retain for 15 years</a:t>
            </a:r>
          </a:p>
          <a:p>
            <a:r>
              <a:rPr lang="en-US" dirty="0" smtClean="0"/>
              <a:t>Contracted with OCLC Sustainable Collection Services to use online analytics tool </a:t>
            </a:r>
            <a:r>
              <a:rPr lang="en-US" dirty="0" err="1" smtClean="0"/>
              <a:t>GreenGlass</a:t>
            </a:r>
            <a:endParaRPr lang="en-US" dirty="0" smtClean="0"/>
          </a:p>
          <a:p>
            <a:r>
              <a:rPr lang="en-US" dirty="0" smtClean="0"/>
              <a:t>Collections &amp; Operations Committee responsible for analyzing collective collection &amp; agreeing retention rules </a:t>
            </a:r>
          </a:p>
          <a:p>
            <a:r>
              <a:rPr lang="en-US" dirty="0" smtClean="0"/>
              <a:t>Will seek participating libraries feedback on retention rules </a:t>
            </a:r>
          </a:p>
          <a:p>
            <a:r>
              <a:rPr lang="en-US" dirty="0" smtClean="0"/>
              <a:t>MSCC Executive Committee have final sign off on retention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8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of Analysis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/>
              <a:t>In Scope:</a:t>
            </a:r>
          </a:p>
          <a:p>
            <a:pPr lvl="1"/>
            <a:r>
              <a:rPr lang="en-US" sz="10000" dirty="0" smtClean="0"/>
              <a:t>Circulating print monographs, pub </a:t>
            </a:r>
            <a:r>
              <a:rPr lang="en-US" sz="10000" dirty="0"/>
              <a:t>or </a:t>
            </a:r>
            <a:r>
              <a:rPr lang="en-US" sz="10000" dirty="0" smtClean="0"/>
              <a:t>acq. 2003-2012</a:t>
            </a:r>
          </a:p>
          <a:p>
            <a:pPr lvl="1"/>
            <a:r>
              <a:rPr lang="en-US" sz="10000" dirty="0" smtClean="0"/>
              <a:t>Juvenile titles (caveats)</a:t>
            </a:r>
          </a:p>
          <a:p>
            <a:r>
              <a:rPr lang="en-US" sz="11200" dirty="0" smtClean="0"/>
              <a:t>Out of Scope</a:t>
            </a:r>
          </a:p>
          <a:p>
            <a:pPr lvl="1"/>
            <a:r>
              <a:rPr lang="en-US" sz="10000" dirty="0" smtClean="0"/>
              <a:t>Monographs with existing MSCC commitments</a:t>
            </a:r>
          </a:p>
          <a:p>
            <a:pPr lvl="1"/>
            <a:r>
              <a:rPr lang="en-US" sz="10000" dirty="0" smtClean="0"/>
              <a:t>Serials (anything with record type ‘s’)</a:t>
            </a:r>
          </a:p>
          <a:p>
            <a:pPr lvl="1"/>
            <a:r>
              <a:rPr lang="en-US" sz="10000" dirty="0" smtClean="0"/>
              <a:t>Micro-formats/Fiche</a:t>
            </a:r>
          </a:p>
          <a:p>
            <a:pPr lvl="1"/>
            <a:r>
              <a:rPr lang="en-US" sz="10000" dirty="0" smtClean="0"/>
              <a:t>Government Documents</a:t>
            </a:r>
          </a:p>
          <a:p>
            <a:pPr lvl="1"/>
            <a:r>
              <a:rPr lang="en-US" sz="10000" dirty="0" smtClean="0"/>
              <a:t>Reference Books</a:t>
            </a:r>
          </a:p>
          <a:p>
            <a:pPr lvl="1"/>
            <a:r>
              <a:rPr lang="en-US" sz="10000" dirty="0" smtClean="0"/>
              <a:t>E-Books</a:t>
            </a:r>
          </a:p>
          <a:p>
            <a:pPr lvl="1"/>
            <a:r>
              <a:rPr lang="en-US" sz="10000" dirty="0" smtClean="0"/>
              <a:t>Music scores</a:t>
            </a:r>
          </a:p>
          <a:p>
            <a:pPr lvl="1"/>
            <a:r>
              <a:rPr lang="en-US" sz="10000" dirty="0" smtClean="0"/>
              <a:t>Lost/Damaged/Withdrawn items</a:t>
            </a:r>
          </a:p>
          <a:p>
            <a:pPr lvl="1"/>
            <a:r>
              <a:rPr lang="en-US" sz="10000" dirty="0"/>
              <a:t>Special Collections </a:t>
            </a:r>
            <a:endParaRPr lang="en-US" sz="10000" dirty="0" smtClean="0"/>
          </a:p>
          <a:p>
            <a:pPr lvl="1"/>
            <a:r>
              <a:rPr lang="en-US" sz="10000" dirty="0" smtClean="0"/>
              <a:t>Theses/Dissertations</a:t>
            </a:r>
          </a:p>
          <a:p>
            <a:pPr lvl="1"/>
            <a:r>
              <a:rPr lang="en-US" sz="10000" dirty="0" smtClean="0"/>
              <a:t>Maps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Estimated Bib Record Totals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35888843"/>
              </p:ext>
            </p:extLst>
          </p:nvPr>
        </p:nvGraphicFramePr>
        <p:xfrm>
          <a:off x="1066800" y="1263015"/>
          <a:ext cx="7772400" cy="536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348596716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258852048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r>
                        <a:rPr lang="en-US" dirty="0" smtClean="0"/>
                        <a:t>Library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No. of  Monographs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330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Bangor Public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55,200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1482879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Bates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98,900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10559548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Bowdoin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88,600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469643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Colby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86,200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76501222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Maine State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30,900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8573946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101,000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9519847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 Augusta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14,300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1799755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Southern Maine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17,900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6165662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Machias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3,700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943313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Fort Kent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9,800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3283358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Farmington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13,600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253999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Presque Isle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2,800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6552176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Portland Public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49,400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411673736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Minerva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150,000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9142002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722,300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223773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Excluding Specific Publishers from Commitments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Will be </a:t>
            </a:r>
            <a:r>
              <a:rPr lang="en-US" sz="2800" dirty="0"/>
              <a:t>excluding from retention consideration specific publishers whose works are temporary in nature e.g. textbooks and travel guides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/>
              <a:t>Collections &amp; Operations Committee working on adding to publishers list, focus on juvenile fiction</a:t>
            </a:r>
          </a:p>
        </p:txBody>
      </p:sp>
    </p:spTree>
    <p:extLst>
      <p:ext uri="{BB962C8B-B14F-4D97-AF65-F5344CB8AC3E}">
        <p14:creationId xmlns:p14="http://schemas.microsoft.com/office/powerpoint/2010/main" val="15374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Excluding Specific Categories of Materials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Received requests from a number of founding MSCC libraries to exclude specific locations &amp; subjects from the analysis</a:t>
            </a:r>
          </a:p>
          <a:p>
            <a:pPr lvl="1"/>
            <a:r>
              <a:rPr lang="en-US" dirty="0" smtClean="0"/>
              <a:t>Bates – Offsite </a:t>
            </a:r>
            <a:r>
              <a:rPr lang="en-US" dirty="0"/>
              <a:t>storage </a:t>
            </a:r>
            <a:r>
              <a:rPr lang="en-US" dirty="0" smtClean="0"/>
              <a:t>facility &amp; </a:t>
            </a:r>
            <a:r>
              <a:rPr lang="en-US" dirty="0"/>
              <a:t>Diverse </a:t>
            </a:r>
            <a:r>
              <a:rPr lang="en-US" dirty="0" err="1" smtClean="0"/>
              <a:t>Bookfinder</a:t>
            </a:r>
            <a:r>
              <a:rPr lang="en-US" dirty="0" smtClean="0"/>
              <a:t> collection </a:t>
            </a:r>
          </a:p>
          <a:p>
            <a:pPr lvl="1"/>
            <a:r>
              <a:rPr lang="en-US" dirty="0"/>
              <a:t>Colby –</a:t>
            </a:r>
            <a:r>
              <a:rPr lang="en-US" dirty="0" smtClean="0"/>
              <a:t> Science</a:t>
            </a:r>
            <a:r>
              <a:rPr lang="en-US" dirty="0"/>
              <a:t>, economics, government and </a:t>
            </a:r>
            <a:r>
              <a:rPr lang="en-US" dirty="0" smtClean="0"/>
              <a:t>anthropology</a:t>
            </a:r>
          </a:p>
          <a:p>
            <a:pPr lvl="1"/>
            <a:r>
              <a:rPr lang="en-US" dirty="0" smtClean="0"/>
              <a:t>Portland Public – juvenile fiction </a:t>
            </a:r>
          </a:p>
          <a:p>
            <a:pPr lvl="1"/>
            <a:r>
              <a:rPr lang="en-US" dirty="0" smtClean="0"/>
              <a:t>Bangor Public – ?</a:t>
            </a:r>
          </a:p>
          <a:p>
            <a:pPr marL="320040" lvl="1" indent="0">
              <a:buNone/>
            </a:pPr>
            <a:endParaRPr lang="en-US" dirty="0"/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2600" dirty="0" smtClean="0"/>
              <a:t>Some concerns from members of Collections &amp; Operations</a:t>
            </a:r>
          </a:p>
          <a:p>
            <a:pPr marL="274320" lvl="2" indent="0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600" dirty="0"/>
              <a:t>Committee </a:t>
            </a:r>
            <a:r>
              <a:rPr lang="en-US" sz="2600" dirty="0" smtClean="0"/>
              <a:t>re. the requests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97980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Project Outline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6129780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5175</TotalTime>
  <Words>536</Words>
  <Application>Microsoft Office PowerPoint</Application>
  <PresentationFormat>On-screen Show (4:3)</PresentationFormat>
  <Paragraphs>143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Franklin Gothic Book</vt:lpstr>
      <vt:lpstr>Perpetua</vt:lpstr>
      <vt:lpstr>Times New Roman</vt:lpstr>
      <vt:lpstr>Wingdings 2</vt:lpstr>
      <vt:lpstr>MSCS Presentation Template</vt:lpstr>
      <vt:lpstr>Participating Libraries – Founders</vt:lpstr>
      <vt:lpstr>Participating Libraries - URSUS</vt:lpstr>
      <vt:lpstr>Participating Libraries - Minerva</vt:lpstr>
      <vt:lpstr>Overview of Process</vt:lpstr>
      <vt:lpstr>  Scope of Analysis </vt:lpstr>
      <vt:lpstr> Estimated Bib Record Totals</vt:lpstr>
      <vt:lpstr>Excluding Specific Publishers from Commitments</vt:lpstr>
      <vt:lpstr>Excluding Specific Categories of Materials </vt:lpstr>
      <vt:lpstr>  Project Outline</vt:lpstr>
      <vt:lpstr>       Project Outline cont.…</vt:lpstr>
      <vt:lpstr>       Project Outline cont.…</vt:lpstr>
      <vt:lpstr>   Timeline</vt:lpstr>
      <vt:lpstr>  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199</cp:revision>
  <dcterms:created xsi:type="dcterms:W3CDTF">2015-11-12T23:21:16Z</dcterms:created>
  <dcterms:modified xsi:type="dcterms:W3CDTF">2018-08-20T16:06:59Z</dcterms:modified>
</cp:coreProperties>
</file>