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sldIdLst>
    <p:sldId id="256" r:id="rId2"/>
    <p:sldId id="288" r:id="rId3"/>
    <p:sldId id="270" r:id="rId4"/>
    <p:sldId id="271" r:id="rId5"/>
    <p:sldId id="289" r:id="rId6"/>
    <p:sldId id="290" r:id="rId7"/>
    <p:sldId id="291" r:id="rId8"/>
    <p:sldId id="293" r:id="rId9"/>
    <p:sldId id="296" r:id="rId10"/>
    <p:sldId id="297" r:id="rId11"/>
    <p:sldId id="298" r:id="rId12"/>
    <p:sldId id="294" r:id="rId13"/>
    <p:sldId id="299" r:id="rId14"/>
    <p:sldId id="292" r:id="rId15"/>
    <p:sldId id="300" r:id="rId16"/>
    <p:sldId id="30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88"/>
            <p14:sldId id="270"/>
            <p14:sldId id="271"/>
            <p14:sldId id="289"/>
            <p14:sldId id="290"/>
            <p14:sldId id="291"/>
            <p14:sldId id="293"/>
            <p14:sldId id="296"/>
            <p14:sldId id="297"/>
            <p14:sldId id="298"/>
            <p14:sldId id="294"/>
            <p14:sldId id="299"/>
            <p14:sldId id="292"/>
            <p14:sldId id="300"/>
            <p14:sldId id="3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54" autoAdjust="0"/>
    <p:restoredTop sz="93979" autoAdjust="0"/>
  </p:normalViewPr>
  <p:slideViewPr>
    <p:cSldViewPr>
      <p:cViewPr varScale="1">
        <p:scale>
          <a:sx n="66" d="100"/>
          <a:sy n="66" d="100"/>
        </p:scale>
        <p:origin x="1576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D720-A50A-474E-BC2F-FE6C1276A13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35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astlibraries.org/partnership-shared-book-collectio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June 18,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Executive Committee Meeting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Partnership Services </a:t>
            </a:r>
            <a:r>
              <a:rPr lang="en-US" sz="2800" dirty="0" smtClean="0"/>
              <a:t>– Outreach &amp; Engagement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Wikipedia article on shared collections </a:t>
            </a:r>
          </a:p>
          <a:p>
            <a:endParaRPr lang="en-US" dirty="0" smtClean="0"/>
          </a:p>
          <a:p>
            <a:r>
              <a:rPr lang="en-US" dirty="0" smtClean="0"/>
              <a:t>Pitch for higher education news: explore/bridge </a:t>
            </a:r>
            <a:r>
              <a:rPr lang="en-US" dirty="0"/>
              <a:t>the gap between libraries’ work and intent to preserve print collections and the perceptions and concerns user communities have when books are </a:t>
            </a:r>
            <a:r>
              <a:rPr lang="en-US" dirty="0" smtClean="0"/>
              <a:t>moved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Communications toolkit for libraries to tell story of shared print to stakeholders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99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400" dirty="0" smtClean="0"/>
              <a:t>	Partnership </a:t>
            </a:r>
            <a:r>
              <a:rPr lang="en-US" sz="3400" dirty="0"/>
              <a:t>Services </a:t>
            </a:r>
            <a:r>
              <a:rPr lang="en-US" sz="3400" dirty="0" smtClean="0"/>
              <a:t>– Risk Research</a:t>
            </a:r>
            <a:endParaRPr lang="en-US" sz="3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Looking at </a:t>
            </a:r>
            <a:r>
              <a:rPr lang="en-US" dirty="0"/>
              <a:t>interrelated risk factors that pertain to monographic retention </a:t>
            </a:r>
            <a:r>
              <a:rPr lang="en-US" dirty="0" smtClean="0"/>
              <a:t>commitments, including: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ypes of risks to national collection</a:t>
            </a:r>
          </a:p>
          <a:p>
            <a:pPr lvl="1"/>
            <a:r>
              <a:rPr lang="en-US" dirty="0"/>
              <a:t>Withdrawal and last copy policies </a:t>
            </a:r>
            <a:endParaRPr lang="en-US" dirty="0" smtClean="0"/>
          </a:p>
          <a:p>
            <a:pPr lvl="1"/>
            <a:r>
              <a:rPr lang="en-US" dirty="0" smtClean="0"/>
              <a:t>Retention commitments</a:t>
            </a:r>
          </a:p>
          <a:p>
            <a:pPr lvl="1"/>
            <a:r>
              <a:rPr lang="en-US" dirty="0" smtClean="0"/>
              <a:t>Loss in action</a:t>
            </a:r>
          </a:p>
          <a:p>
            <a:pPr lvl="1"/>
            <a:r>
              <a:rPr lang="en-US" dirty="0" smtClean="0"/>
              <a:t>Current condition</a:t>
            </a:r>
          </a:p>
          <a:p>
            <a:pPr lvl="1"/>
            <a:r>
              <a:rPr lang="en-US" dirty="0" smtClean="0"/>
              <a:t>Storage environment</a:t>
            </a:r>
          </a:p>
          <a:p>
            <a:pPr lvl="1"/>
            <a:r>
              <a:rPr lang="en-US" dirty="0" smtClean="0"/>
              <a:t>Adequate number of copies </a:t>
            </a:r>
          </a:p>
          <a:p>
            <a:pPr lvl="1"/>
            <a:r>
              <a:rPr lang="en-US" dirty="0" smtClean="0"/>
              <a:t>Bibliographic accuracy</a:t>
            </a:r>
          </a:p>
          <a:p>
            <a:pPr lvl="1"/>
            <a:r>
              <a:rPr lang="en-US" dirty="0" smtClean="0"/>
              <a:t>Objects vs. content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820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		Partnership Governance</a:t>
            </a:r>
            <a:endParaRPr lang="en-US" sz="3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Overall governance of the Partnership </a:t>
            </a:r>
            <a:r>
              <a:rPr lang="en-US" dirty="0" smtClean="0"/>
              <a:t>the </a:t>
            </a:r>
            <a:r>
              <a:rPr lang="en-US" dirty="0"/>
              <a:t>responsibility of the Partnership’s Executive </a:t>
            </a:r>
            <a:r>
              <a:rPr lang="en-US" dirty="0" smtClean="0"/>
              <a:t>Committee (leaders like you)</a:t>
            </a:r>
          </a:p>
          <a:p>
            <a:endParaRPr lang="en-US" dirty="0" smtClean="0"/>
          </a:p>
          <a:p>
            <a:r>
              <a:rPr lang="en-US" dirty="0" smtClean="0"/>
              <a:t>Operations Committee responsible </a:t>
            </a:r>
            <a:r>
              <a:rPr lang="en-US" dirty="0"/>
              <a:t>for monitoring and keeping work on </a:t>
            </a:r>
            <a:r>
              <a:rPr lang="en-US" dirty="0" smtClean="0"/>
              <a:t>track (more boots on the ground like me)</a:t>
            </a:r>
          </a:p>
          <a:p>
            <a:endParaRPr lang="en-US" dirty="0" smtClean="0"/>
          </a:p>
          <a:p>
            <a:r>
              <a:rPr lang="en-US" dirty="0" smtClean="0"/>
              <a:t>Various working groups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Program coordinator (</a:t>
            </a:r>
            <a:r>
              <a:rPr lang="en-US" dirty="0"/>
              <a:t>0.5 </a:t>
            </a:r>
            <a:r>
              <a:rPr lang="en-US" dirty="0" smtClean="0"/>
              <a:t>FTE) to lead </a:t>
            </a:r>
            <a:r>
              <a:rPr lang="en-US" dirty="0"/>
              <a:t>strategic initiatives </a:t>
            </a:r>
            <a:r>
              <a:rPr lang="en-US" dirty="0" smtClean="0"/>
              <a:t>position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214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Partnership Membership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Membership </a:t>
            </a:r>
            <a:r>
              <a:rPr lang="en-US" dirty="0" smtClean="0"/>
              <a:t>will </a:t>
            </a:r>
            <a:r>
              <a:rPr lang="en-US" dirty="0"/>
              <a:t>be between shared print program members in North </a:t>
            </a:r>
            <a:r>
              <a:rPr lang="en-US" dirty="0" smtClean="0"/>
              <a:t>America</a:t>
            </a:r>
          </a:p>
          <a:p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nitial term of five years, inline with an </a:t>
            </a:r>
            <a:r>
              <a:rPr lang="en-US" dirty="0"/>
              <a:t>initial three to five year timeframe for the </a:t>
            </a:r>
            <a:r>
              <a:rPr lang="en-US" dirty="0" smtClean="0"/>
              <a:t>Partnership</a:t>
            </a:r>
          </a:p>
          <a:p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/>
              <a:t>retained materials available for borrowing and/or scanning all other Partnership </a:t>
            </a:r>
            <a:r>
              <a:rPr lang="en-US" dirty="0" smtClean="0"/>
              <a:t>libraries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Commit to retaining materials, </a:t>
            </a:r>
            <a:r>
              <a:rPr lang="en-US" dirty="0"/>
              <a:t>with a review every 5 </a:t>
            </a:r>
            <a:r>
              <a:rPr lang="en-US" dirty="0" smtClean="0"/>
              <a:t>years</a:t>
            </a:r>
          </a:p>
          <a:p>
            <a:endParaRPr lang="en-US" dirty="0" smtClean="0"/>
          </a:p>
          <a:p>
            <a:pPr lvl="0"/>
            <a:r>
              <a:rPr lang="en-US" dirty="0"/>
              <a:t>Member fees to support the costs of employing the Program Coordinator </a:t>
            </a:r>
            <a:r>
              <a:rPr lang="en-US" dirty="0" smtClean="0"/>
              <a:t>&amp; </a:t>
            </a:r>
            <a:r>
              <a:rPr lang="en-US" dirty="0"/>
              <a:t>other potential services e.g. open retention </a:t>
            </a:r>
            <a:r>
              <a:rPr lang="en-US" dirty="0" smtClean="0"/>
              <a:t>database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54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Benefits for MSCC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300" dirty="0" smtClean="0"/>
              <a:t>Use Shared Open Retention Data Service for local and cross-program analysis </a:t>
            </a:r>
          </a:p>
          <a:p>
            <a:r>
              <a:rPr lang="en-US" sz="2300" dirty="0" smtClean="0"/>
              <a:t>Possibility of more cross-program work e.g. on replacing lost or damaged items of retained titles &amp; resource sharing</a:t>
            </a:r>
          </a:p>
          <a:p>
            <a:r>
              <a:rPr lang="en-US" sz="2300" dirty="0" smtClean="0"/>
              <a:t>Reduce duplication of efforts &amp; costs e.g. collection analysis</a:t>
            </a:r>
          </a:p>
          <a:p>
            <a:r>
              <a:rPr lang="en-US" sz="2300" dirty="0" smtClean="0"/>
              <a:t>Risk research could help us make more informed decisions e.g. how many copies to keep</a:t>
            </a:r>
          </a:p>
          <a:p>
            <a:r>
              <a:rPr lang="en-US" sz="2300" dirty="0" smtClean="0"/>
              <a:t>Communications toolkit to help tell the shared print story &amp; change perspectives </a:t>
            </a:r>
          </a:p>
          <a:p>
            <a:r>
              <a:rPr lang="en-US" sz="2300" dirty="0" smtClean="0"/>
              <a:t>Self-assessment to measure MSCC against best practices</a:t>
            </a:r>
          </a:p>
          <a:p>
            <a:r>
              <a:rPr lang="en-US" sz="2300" dirty="0" smtClean="0"/>
              <a:t>Support with the integration of print and electronic/digitized content		</a:t>
            </a:r>
            <a:r>
              <a:rPr lang="en-US" sz="2400" b="1" dirty="0"/>
              <a:t> Thoughts?</a:t>
            </a:r>
            <a:endParaRPr lang="en-US" sz="2300" dirty="0" smtClean="0"/>
          </a:p>
          <a:p>
            <a:pPr marL="2240280" lvl="8" indent="0">
              <a:buNone/>
            </a:pPr>
            <a:r>
              <a:rPr lang="en-US" sz="2300" dirty="0" smtClean="0"/>
              <a:t>	</a:t>
            </a:r>
            <a:endParaRPr lang="en-US" sz="2300" b="1" dirty="0" smtClean="0"/>
          </a:p>
          <a:p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989169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MSCC Policy Document</a:t>
            </a:r>
            <a:endParaRPr lang="en-US" sz="3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3200" dirty="0" smtClean="0"/>
              <a:t>Request approval of a consolidated MSCC </a:t>
            </a:r>
            <a:r>
              <a:rPr lang="en-US" sz="3200" dirty="0"/>
              <a:t>policies </a:t>
            </a:r>
            <a:r>
              <a:rPr lang="en-US" sz="3200" dirty="0" smtClean="0"/>
              <a:t>into a single </a:t>
            </a:r>
            <a:r>
              <a:rPr lang="en-US" sz="3200" dirty="0"/>
              <a:t>policy </a:t>
            </a:r>
            <a:r>
              <a:rPr lang="en-US" sz="3200" dirty="0" smtClean="0"/>
              <a:t>document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21648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MSCC @ Conferences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</a:t>
            </a:r>
            <a:r>
              <a:rPr lang="en-US" sz="2800" dirty="0"/>
              <a:t>Looking Beyond Academic Libraries in Shared </a:t>
            </a:r>
            <a:r>
              <a:rPr lang="en-US" sz="2800" dirty="0" smtClean="0"/>
              <a:t>Print” presentation at Print Archive Network forum, June 21, 2019</a:t>
            </a:r>
          </a:p>
          <a:p>
            <a:endParaRPr lang="en-US" sz="2800" dirty="0" smtClean="0"/>
          </a:p>
          <a:p>
            <a:r>
              <a:rPr lang="en-US" sz="2800" dirty="0" smtClean="0"/>
              <a:t>Ben &amp; Matthew submitted paper to Public Libraries Association for their 2020 Annual Conference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7321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Overview of the MSCC collective collection in </a:t>
            </a:r>
            <a:r>
              <a:rPr lang="en-US" sz="3600" dirty="0" err="1" smtClean="0"/>
              <a:t>GreenGlass</a:t>
            </a:r>
            <a:endParaRPr lang="en-US" sz="3600" dirty="0" smtClean="0"/>
          </a:p>
          <a:p>
            <a:r>
              <a:rPr lang="en-US" sz="3600" dirty="0" smtClean="0"/>
              <a:t>Progress on retention model building &amp; timeline</a:t>
            </a:r>
          </a:p>
          <a:p>
            <a:r>
              <a:rPr lang="en-US" sz="3600" dirty="0"/>
              <a:t>Update on the</a:t>
            </a:r>
            <a:r>
              <a:rPr lang="en-US" sz="3600" dirty="0">
                <a:hlinkClick r:id="rId2"/>
              </a:rPr>
              <a:t> Partnership for Shared Book Collections </a:t>
            </a:r>
            <a:endParaRPr lang="en-US" sz="3600" dirty="0" smtClean="0"/>
          </a:p>
          <a:p>
            <a:r>
              <a:rPr lang="en-US" sz="3600" dirty="0" smtClean="0"/>
              <a:t>MSCC policies document approval</a:t>
            </a:r>
          </a:p>
          <a:p>
            <a:r>
              <a:rPr lang="en-US" sz="3600" dirty="0" smtClean="0"/>
              <a:t>MSCC @ Conferences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15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MSCC Data in </a:t>
            </a:r>
            <a:r>
              <a:rPr lang="en-US" dirty="0" err="1" smtClean="0"/>
              <a:t>GreenGlass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3400" dirty="0" smtClean="0"/>
              <a:t>MSCC </a:t>
            </a:r>
            <a:r>
              <a:rPr lang="en-US" sz="3400" dirty="0" err="1" smtClean="0"/>
              <a:t>GreenGlass</a:t>
            </a:r>
            <a:r>
              <a:rPr lang="en-US" sz="3400" dirty="0" smtClean="0"/>
              <a:t> data went live at the end of May – Collections &amp; Operations Committee holding weekly meetings to explore data &amp; experiment with retention rules</a:t>
            </a:r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29455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Retention </a:t>
            </a:r>
            <a:r>
              <a:rPr lang="en-US" sz="3200" dirty="0"/>
              <a:t>model consensus: </a:t>
            </a:r>
            <a:r>
              <a:rPr lang="en-US" sz="3200" b="1" dirty="0"/>
              <a:t>June </a:t>
            </a:r>
            <a:r>
              <a:rPr lang="en-US" sz="3200" b="1" dirty="0" smtClean="0"/>
              <a:t>28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Reloaded to reflect retention commitments: </a:t>
            </a:r>
            <a:r>
              <a:rPr lang="en-US" sz="3200" b="1" dirty="0"/>
              <a:t>July 31 (could be closer to 2-3 weeks) </a:t>
            </a:r>
            <a:endParaRPr lang="en-US" sz="3200" b="1" dirty="0" smtClean="0"/>
          </a:p>
          <a:p>
            <a:r>
              <a:rPr lang="en-US" sz="3200" dirty="0" smtClean="0"/>
              <a:t>Libraries </a:t>
            </a:r>
            <a:r>
              <a:rPr lang="en-US" sz="3200" dirty="0"/>
              <a:t>submit retention rejections: </a:t>
            </a:r>
            <a:r>
              <a:rPr lang="en-US" sz="3200" b="1" dirty="0"/>
              <a:t>August 30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reloaded to reflect retention adjustments: </a:t>
            </a:r>
            <a:r>
              <a:rPr lang="en-US" sz="3200" b="1" dirty="0" smtClean="0"/>
              <a:t>September </a:t>
            </a:r>
            <a:r>
              <a:rPr lang="en-US" sz="3200" b="1" dirty="0"/>
              <a:t>20</a:t>
            </a:r>
          </a:p>
          <a:p>
            <a:r>
              <a:rPr lang="en-US" sz="3200" dirty="0" smtClean="0"/>
              <a:t>Libraries </a:t>
            </a:r>
            <a:r>
              <a:rPr lang="en-US" sz="3200" dirty="0"/>
              <a:t>load retention commitments into local ILS (and OCLC </a:t>
            </a:r>
            <a:r>
              <a:rPr lang="en-US" sz="3200" dirty="0" err="1"/>
              <a:t>WorldCat</a:t>
            </a:r>
            <a:r>
              <a:rPr lang="en-US" sz="3200" dirty="0"/>
              <a:t>): </a:t>
            </a:r>
            <a:r>
              <a:rPr lang="en-US" sz="3200" b="1" dirty="0" smtClean="0"/>
              <a:t>Fall </a:t>
            </a:r>
            <a:r>
              <a:rPr lang="en-US" sz="3200" b="1" dirty="0"/>
              <a:t>2019</a:t>
            </a:r>
          </a:p>
          <a:p>
            <a:pPr marL="0" indent="0">
              <a:buNone/>
            </a:pPr>
            <a:r>
              <a:rPr lang="en-US" sz="3000" dirty="0" smtClean="0"/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Partnership for Shared Books Collections - Background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summits held in April &amp; December 2018, sponsored by EAST</a:t>
            </a:r>
          </a:p>
          <a:p>
            <a:r>
              <a:rPr lang="en-US" sz="2600" dirty="0" smtClean="0"/>
              <a:t>30</a:t>
            </a:r>
            <a:r>
              <a:rPr lang="en-US" sz="2600" dirty="0"/>
              <a:t>+ participants from US and Canadian monograph shared print </a:t>
            </a:r>
            <a:r>
              <a:rPr lang="en-US" sz="2600" dirty="0" smtClean="0"/>
              <a:t>programs &amp; thought leaders in collections</a:t>
            </a:r>
            <a:endParaRPr lang="en-US" sz="2600" dirty="0"/>
          </a:p>
          <a:p>
            <a:pPr marL="274320" lvl="1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600" dirty="0"/>
              <a:t>Focus on how best to collaborate and cooperate to move forward the work of shared print</a:t>
            </a:r>
          </a:p>
          <a:p>
            <a:pPr marL="274320" lvl="1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600" dirty="0" smtClean="0"/>
              <a:t>Five working groups formed to make recommendations </a:t>
            </a:r>
            <a:r>
              <a:rPr lang="en-US" sz="2600" dirty="0"/>
              <a:t>for future </a:t>
            </a:r>
            <a:r>
              <a:rPr lang="en-US" sz="2600" dirty="0" smtClean="0"/>
              <a:t>work: </a:t>
            </a:r>
          </a:p>
          <a:p>
            <a:pPr marL="548640" lvl="2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200" dirty="0" smtClean="0"/>
              <a:t>Governance &amp; Membership (Matthew convenes)</a:t>
            </a:r>
            <a:endParaRPr lang="en-US" sz="2200" dirty="0"/>
          </a:p>
          <a:p>
            <a:pPr marL="548640" lvl="2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200" dirty="0" smtClean="0"/>
              <a:t>Open </a:t>
            </a:r>
            <a:r>
              <a:rPr lang="en-US" sz="2200" dirty="0"/>
              <a:t>Data</a:t>
            </a:r>
          </a:p>
          <a:p>
            <a:pPr marL="548640" lvl="2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200" dirty="0" smtClean="0"/>
              <a:t>Risk </a:t>
            </a:r>
            <a:r>
              <a:rPr lang="en-US" sz="2200" dirty="0"/>
              <a:t>Analysis</a:t>
            </a:r>
          </a:p>
          <a:p>
            <a:pPr marL="548640" lvl="2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200" dirty="0" smtClean="0"/>
              <a:t>Best Practices </a:t>
            </a:r>
            <a:endParaRPr lang="en-US" sz="2200" dirty="0"/>
          </a:p>
          <a:p>
            <a:pPr marL="548640" lvl="2" indent="-274320" fontAlgn="base">
              <a:spcBef>
                <a:spcPts val="580"/>
              </a:spcBef>
              <a:buClr>
                <a:schemeClr val="accent1"/>
              </a:buClr>
            </a:pPr>
            <a:r>
              <a:rPr lang="en-US" sz="2200" dirty="0" smtClean="0"/>
              <a:t>Outreach &amp; Engagement 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801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Agreements Coming Out of Summits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pic>
        <p:nvPicPr>
          <p:cNvPr id="2054" name="Picture 6" descr="https://lh5.googleusercontent.com/BKPw_GOJhDjn9JZdyeGvWi1oTa4cpBJsTal2X7pa5dS070I3SbewgWEqPUprNczvDpfdScIqLZIF2r2c5oY_PdsFVMlVfFwsdyxiSL8JhOzqJsKJX4NTec8IVV6yjcUhIXUBmTglvwC2v6EWb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3657600"/>
            <a:ext cx="7067550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Spending 2019 on transitioning to a new federated organizational structure of shared print programs, called: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441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</a:t>
            </a:r>
            <a:r>
              <a:rPr lang="en-US" sz="3800" dirty="0" smtClean="0"/>
              <a:t>Partnership Philosophy </a:t>
            </a:r>
            <a:endParaRPr lang="en-US" sz="3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800" b="1" dirty="0"/>
              <a:t>Vision: </a:t>
            </a:r>
            <a:r>
              <a:rPr lang="en-US" sz="2800" dirty="0"/>
              <a:t>Ensure the long-term preservation, accessibility and integrity of monographic print resources</a:t>
            </a:r>
          </a:p>
          <a:p>
            <a:pPr marL="273050" indent="-273050" fontAlgn="base"/>
            <a:endParaRPr lang="en-US" sz="2800" b="1" dirty="0" smtClean="0"/>
          </a:p>
          <a:p>
            <a:pPr marL="273050" indent="-273050" fontAlgn="base"/>
            <a:r>
              <a:rPr lang="en-US" sz="2800" b="1" dirty="0" smtClean="0"/>
              <a:t>Mission</a:t>
            </a:r>
            <a:r>
              <a:rPr lang="en-US" sz="2800" b="1" dirty="0"/>
              <a:t>: </a:t>
            </a:r>
            <a:r>
              <a:rPr lang="en-US" sz="2800" dirty="0"/>
              <a:t>Coordinate collaboration among shared print monograph initiatives and collections in North America to support cost-effective retention and access to shared print monograph collections</a:t>
            </a:r>
          </a:p>
          <a:p>
            <a:pPr fontAlgn="base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Partnership Services – Open Retention Data</a:t>
            </a:r>
            <a:endParaRPr lang="en-US" sz="3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Develop &amp; provide a </a:t>
            </a:r>
            <a:r>
              <a:rPr lang="en-US" sz="2800" b="1" dirty="0" smtClean="0"/>
              <a:t>shared open retention database </a:t>
            </a:r>
            <a:r>
              <a:rPr lang="en-US" sz="2800" dirty="0" smtClean="0"/>
              <a:t>to </a:t>
            </a:r>
            <a:r>
              <a:rPr lang="en-US" sz="2800" dirty="0"/>
              <a:t>make retention information across programs openly available to all and facilitate decision </a:t>
            </a:r>
            <a:r>
              <a:rPr lang="en-US" sz="2800" dirty="0" smtClean="0"/>
              <a:t>making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/>
              <a:t>Partnership Steering Committee is currently reviewing quotes submitted by vendors &amp; library consortia</a:t>
            </a:r>
          </a:p>
          <a:p>
            <a:endParaRPr lang="en-US" sz="2800" dirty="0"/>
          </a:p>
          <a:p>
            <a:r>
              <a:rPr lang="en-US" sz="2800" dirty="0"/>
              <a:t>Question remains, </a:t>
            </a:r>
            <a:r>
              <a:rPr lang="en-US" sz="2800" dirty="0" err="1"/>
              <a:t>inc.</a:t>
            </a:r>
            <a:r>
              <a:rPr lang="en-US" sz="2800" dirty="0"/>
              <a:t> bridged solution to OCLC </a:t>
            </a:r>
            <a:r>
              <a:rPr lang="en-US" sz="2800" dirty="0" err="1"/>
              <a:t>WorldCat</a:t>
            </a:r>
            <a:r>
              <a:rPr lang="en-US" sz="2800" dirty="0"/>
              <a:t> </a:t>
            </a:r>
            <a:r>
              <a:rPr lang="en-US" sz="2800" dirty="0" smtClean="0"/>
              <a:t>OR </a:t>
            </a:r>
            <a:r>
              <a:rPr lang="en-US" sz="2800" dirty="0"/>
              <a:t>more long-term open solution?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833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Partnership Services – Best Practices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Collection scope of shared collections</a:t>
            </a:r>
          </a:p>
          <a:p>
            <a:r>
              <a:rPr lang="en-US" dirty="0" smtClean="0"/>
              <a:t>Retention Period and Survivability</a:t>
            </a:r>
          </a:p>
          <a:p>
            <a:r>
              <a:rPr lang="en-US" dirty="0" smtClean="0"/>
              <a:t>Storage environment</a:t>
            </a:r>
          </a:p>
          <a:p>
            <a:r>
              <a:rPr lang="en-US" dirty="0" smtClean="0"/>
              <a:t>Validation </a:t>
            </a:r>
          </a:p>
          <a:p>
            <a:r>
              <a:rPr lang="en-US" dirty="0" smtClean="0"/>
              <a:t>Condition</a:t>
            </a:r>
          </a:p>
          <a:p>
            <a:r>
              <a:rPr lang="en-US" dirty="0" smtClean="0"/>
              <a:t>Digital Surrogates</a:t>
            </a:r>
          </a:p>
          <a:p>
            <a:r>
              <a:rPr lang="en-US" dirty="0" smtClean="0"/>
              <a:t>Replacing lost or damaged retained volumes</a:t>
            </a:r>
          </a:p>
          <a:p>
            <a:r>
              <a:rPr lang="en-US" dirty="0" smtClean="0"/>
              <a:t>Resource Sharing</a:t>
            </a:r>
          </a:p>
          <a:p>
            <a:r>
              <a:rPr lang="en-US" dirty="0" smtClean="0"/>
              <a:t>MOUs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779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6285</TotalTime>
  <Words>711</Words>
  <Application>Microsoft Office PowerPoint</Application>
  <PresentationFormat>On-screen Show (4:3)</PresentationFormat>
  <Paragraphs>123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Franklin Gothic Book</vt:lpstr>
      <vt:lpstr>Perpetua</vt:lpstr>
      <vt:lpstr>Wingdings 2</vt:lpstr>
      <vt:lpstr>MSCS Presentation Template</vt:lpstr>
      <vt:lpstr>MSCC Executive Committee Meeting</vt:lpstr>
      <vt:lpstr>   Agenda</vt:lpstr>
      <vt:lpstr> MSCC Data in GreenGlass</vt:lpstr>
      <vt:lpstr>   Timeline</vt:lpstr>
      <vt:lpstr>Partnership for Shared Books Collections - Background</vt:lpstr>
      <vt:lpstr>Agreements Coming Out of Summits</vt:lpstr>
      <vt:lpstr>     Partnership Philosophy </vt:lpstr>
      <vt:lpstr>Partnership Services – Open Retention Data</vt:lpstr>
      <vt:lpstr>Partnership Services – Best Practices</vt:lpstr>
      <vt:lpstr>Partnership Services – Outreach &amp; Engagement</vt:lpstr>
      <vt:lpstr> Partnership Services – Risk Research</vt:lpstr>
      <vt:lpstr>  Partnership Governance</vt:lpstr>
      <vt:lpstr> Partnership Membership</vt:lpstr>
      <vt:lpstr>  Benefits for MSCC</vt:lpstr>
      <vt:lpstr>       MSCC Policy Document</vt:lpstr>
      <vt:lpstr>  MSCC @ Conferences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245</cp:revision>
  <dcterms:created xsi:type="dcterms:W3CDTF">2015-11-12T23:21:16Z</dcterms:created>
  <dcterms:modified xsi:type="dcterms:W3CDTF">2019-06-18T15:27:29Z</dcterms:modified>
</cp:coreProperties>
</file>