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sldIdLst>
    <p:sldId id="256" r:id="rId2"/>
    <p:sldId id="288" r:id="rId3"/>
    <p:sldId id="289" r:id="rId4"/>
    <p:sldId id="290" r:id="rId5"/>
    <p:sldId id="270" r:id="rId6"/>
    <p:sldId id="271" r:id="rId7"/>
    <p:sldId id="276" r:id="rId8"/>
    <p:sldId id="291" r:id="rId9"/>
    <p:sldId id="293" r:id="rId10"/>
    <p:sldId id="286" r:id="rId11"/>
    <p:sldId id="300" r:id="rId12"/>
    <p:sldId id="287" r:id="rId13"/>
    <p:sldId id="295" r:id="rId14"/>
    <p:sldId id="296" r:id="rId15"/>
    <p:sldId id="297" r:id="rId16"/>
    <p:sldId id="298" r:id="rId17"/>
    <p:sldId id="29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88"/>
            <p14:sldId id="289"/>
            <p14:sldId id="290"/>
            <p14:sldId id="270"/>
            <p14:sldId id="271"/>
            <p14:sldId id="276"/>
            <p14:sldId id="291"/>
            <p14:sldId id="293"/>
            <p14:sldId id="286"/>
            <p14:sldId id="300"/>
            <p14:sldId id="287"/>
            <p14:sldId id="295"/>
            <p14:sldId id="296"/>
            <p14:sldId id="297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3979" autoAdjust="0"/>
  </p:normalViewPr>
  <p:slideViewPr>
    <p:cSldViewPr>
      <p:cViewPr varScale="1">
        <p:scale>
          <a:sx n="66" d="100"/>
          <a:sy n="66" d="100"/>
        </p:scale>
        <p:origin x="108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35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1/9/2019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eastlibraries.org/sites/default/files/BLC_Uploads/Communicating%20the%20Value%20of%20EAST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January 10,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Collections &amp; Operations Committee Meeting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Completing SCS Data &amp; Cataloguing Questionnaire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Need a completed questionnaire for each library submitted to Matthew by January 31</a:t>
            </a:r>
            <a:r>
              <a:rPr lang="en-US" baseline="30000" dirty="0" smtClean="0"/>
              <a:t>st</a:t>
            </a:r>
            <a:r>
              <a:rPr lang="en-US" dirty="0" smtClean="0"/>
              <a:t>. Matthew will be the Primary Contact &amp; go between with SCS. </a:t>
            </a:r>
          </a:p>
          <a:p>
            <a:r>
              <a:rPr lang="en-US" dirty="0" smtClean="0"/>
              <a:t>URSUS libraries, </a:t>
            </a:r>
            <a:r>
              <a:rPr lang="en-US" dirty="0" err="1" smtClean="0"/>
              <a:t>Alisia</a:t>
            </a:r>
            <a:r>
              <a:rPr lang="en-US" dirty="0" smtClean="0"/>
              <a:t> will be working with you, but need to confirm locations</a:t>
            </a:r>
          </a:p>
          <a:p>
            <a:r>
              <a:rPr lang="en-US" dirty="0" smtClean="0"/>
              <a:t>Sara </a:t>
            </a:r>
            <a:r>
              <a:rPr lang="en-US" dirty="0"/>
              <a:t>will be working with </a:t>
            </a:r>
            <a:r>
              <a:rPr lang="en-US" dirty="0" smtClean="0"/>
              <a:t>Minerva libraries, but </a:t>
            </a:r>
            <a:r>
              <a:rPr lang="en-US" dirty="0"/>
              <a:t>need to confirm </a:t>
            </a:r>
            <a:r>
              <a:rPr lang="en-US" dirty="0" smtClean="0"/>
              <a:t>locations</a:t>
            </a:r>
          </a:p>
          <a:p>
            <a:r>
              <a:rPr lang="en-US" dirty="0" smtClean="0"/>
              <a:t>Other libraries you need to need assign responsibilities for contacts </a:t>
            </a:r>
            <a:r>
              <a:rPr lang="en-US" dirty="0" err="1" smtClean="0"/>
              <a:t>inc.</a:t>
            </a:r>
            <a:r>
              <a:rPr lang="en-US" dirty="0" smtClean="0"/>
              <a:t> who is actually going to perform the extract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Any questions/concerns about the questionnaire?</a:t>
            </a:r>
          </a:p>
          <a:p>
            <a:pPr marL="0" indent="0">
              <a:buNone/>
            </a:pPr>
            <a:r>
              <a:rPr lang="en-US" b="1" dirty="0" smtClean="0"/>
              <a:t>Start Google Group for sharing expertise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14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Submitting Data to SCS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Once SCS have received the completed data questionnaire they </a:t>
            </a:r>
            <a:r>
              <a:rPr lang="en-US" sz="2800" dirty="0"/>
              <a:t>we will send credentials to the SCS </a:t>
            </a:r>
            <a:r>
              <a:rPr lang="en-US" sz="2800" dirty="0" smtClean="0"/>
              <a:t>FTP </a:t>
            </a:r>
            <a:r>
              <a:rPr lang="en-US" sz="2800" dirty="0"/>
              <a:t>server, for delivery of the extract.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138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Comparator Groups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MSCC is allowed up to 6 Comparator Groups which are groups that SCS will compare our holdings with &amp; show overlap in </a:t>
            </a:r>
            <a:r>
              <a:rPr lang="en-US" sz="2800" dirty="0" err="1" smtClean="0"/>
              <a:t>GreenGlass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Comparator </a:t>
            </a:r>
            <a:r>
              <a:rPr lang="en-US" sz="2800" dirty="0"/>
              <a:t>Groups have value where the holdings </a:t>
            </a:r>
            <a:r>
              <a:rPr lang="en-US" sz="2800" dirty="0" smtClean="0"/>
              <a:t>in another </a:t>
            </a:r>
            <a:r>
              <a:rPr lang="en-US" sz="2800" dirty="0"/>
              <a:t>group of libraries will have bearing on  the number of holdings that will be retained within </a:t>
            </a:r>
            <a:r>
              <a:rPr lang="en-US" sz="2800" dirty="0" smtClean="0"/>
              <a:t>MSCC</a:t>
            </a:r>
          </a:p>
          <a:p>
            <a:r>
              <a:rPr lang="en-US" sz="2800" dirty="0" smtClean="0">
                <a:effectLst/>
              </a:rPr>
              <a:t>Generally groups spend a long time debating, but eventually don’t include in retention model because without agreements with other groups hard to rely on holdings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31517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Comparator Groups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dirty="0" smtClean="0"/>
              <a:t>Comparisons based on data SCS have access to, so mostly </a:t>
            </a:r>
            <a:r>
              <a:rPr lang="en-US" sz="3300" dirty="0" err="1" smtClean="0"/>
              <a:t>WorldCat</a:t>
            </a:r>
            <a:r>
              <a:rPr lang="en-US" sz="3300" dirty="0" smtClean="0"/>
              <a:t> holdings or commitments from other groups who’ve used </a:t>
            </a:r>
            <a:r>
              <a:rPr lang="en-US" sz="3300" dirty="0" err="1" smtClean="0"/>
              <a:t>GreenGlass</a:t>
            </a:r>
            <a:r>
              <a:rPr lang="en-US" sz="3300" dirty="0" smtClean="0"/>
              <a:t> </a:t>
            </a:r>
          </a:p>
          <a:p>
            <a:r>
              <a:rPr lang="en-US" sz="3300" dirty="0" smtClean="0"/>
              <a:t>Could consider overlap with:</a:t>
            </a:r>
          </a:p>
          <a:p>
            <a:pPr lvl="1"/>
            <a:r>
              <a:rPr lang="en-US" sz="3300" dirty="0"/>
              <a:t>O</a:t>
            </a:r>
            <a:r>
              <a:rPr lang="en-US" sz="3300" dirty="0" smtClean="0"/>
              <a:t>ther shared print program’s commitments e.g.</a:t>
            </a:r>
            <a:r>
              <a:rPr lang="en-US" sz="3300" dirty="0"/>
              <a:t> </a:t>
            </a:r>
            <a:r>
              <a:rPr lang="en-US" sz="3300" dirty="0" smtClean="0">
                <a:effectLst/>
              </a:rPr>
              <a:t>Eastern Academic Scholars’ Trust (Maine to Florida), </a:t>
            </a:r>
            <a:r>
              <a:rPr lang="en-US" sz="3300" dirty="0" smtClean="0"/>
              <a:t>Connect NY &amp; the </a:t>
            </a:r>
            <a:r>
              <a:rPr lang="en-US" sz="3300" dirty="0" err="1" smtClean="0"/>
              <a:t>HathiTrust</a:t>
            </a:r>
            <a:endParaRPr lang="en-US" sz="3300" dirty="0" smtClean="0"/>
          </a:p>
          <a:p>
            <a:pPr lvl="1"/>
            <a:r>
              <a:rPr lang="en-US" sz="3300" dirty="0" smtClean="0">
                <a:effectLst/>
              </a:rPr>
              <a:t>Regional college &amp; university libraries</a:t>
            </a:r>
          </a:p>
          <a:p>
            <a:pPr lvl="1"/>
            <a:r>
              <a:rPr lang="en-US" sz="3300" dirty="0" smtClean="0"/>
              <a:t>Regional public libraries</a:t>
            </a:r>
          </a:p>
          <a:p>
            <a:pPr lvl="1"/>
            <a:r>
              <a:rPr lang="en-US" sz="3300" dirty="0"/>
              <a:t>National groups of </a:t>
            </a:r>
            <a:r>
              <a:rPr lang="en-US" sz="3300" dirty="0" smtClean="0"/>
              <a:t>libraries</a:t>
            </a:r>
          </a:p>
          <a:p>
            <a:endParaRPr lang="en-US" sz="3500" dirty="0" smtClean="0"/>
          </a:p>
          <a:p>
            <a:pPr marL="1691640" lvl="6" indent="0">
              <a:buNone/>
            </a:pPr>
            <a:r>
              <a:rPr lang="en-US" sz="3500" b="1" dirty="0" smtClean="0"/>
              <a:t>		</a:t>
            </a:r>
            <a:r>
              <a:rPr lang="en-US" sz="3900" b="1" dirty="0" smtClean="0"/>
              <a:t>Thoughts? </a:t>
            </a:r>
          </a:p>
          <a:p>
            <a:endParaRPr lang="en-US" sz="2600" dirty="0" smtClean="0"/>
          </a:p>
          <a:p>
            <a:endParaRPr lang="en-US" sz="2600" dirty="0" smtClean="0">
              <a:effectLst/>
            </a:endParaRPr>
          </a:p>
          <a:p>
            <a:pPr lvl="1"/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0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Special Category Flag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300" dirty="0" smtClean="0"/>
              <a:t>Need to finalize list of publishers agree won’t make commitments to by </a:t>
            </a:r>
            <a:r>
              <a:rPr lang="en-US" sz="3300" b="1" dirty="0" smtClean="0"/>
              <a:t>February 28</a:t>
            </a:r>
            <a:r>
              <a:rPr lang="en-US" sz="3300" b="1" baseline="30000" dirty="0" smtClean="0"/>
              <a:t>TH</a:t>
            </a:r>
            <a:r>
              <a:rPr lang="en-US" sz="3300" b="1" dirty="0" smtClean="0"/>
              <a:t> </a:t>
            </a:r>
          </a:p>
          <a:p>
            <a:r>
              <a:rPr lang="en-US" sz="3300" dirty="0" smtClean="0"/>
              <a:t>Complete list is in the “MSCC”  Google Folder:</a:t>
            </a:r>
          </a:p>
          <a:p>
            <a:pPr marL="0" indent="0">
              <a:buNone/>
            </a:pPr>
            <a:r>
              <a:rPr lang="en-US" sz="3300" dirty="0" smtClean="0"/>
              <a:t> </a:t>
            </a:r>
            <a:r>
              <a:rPr lang="en-US" sz="3900" b="1" dirty="0" smtClean="0"/>
              <a:t>https</a:t>
            </a:r>
            <a:r>
              <a:rPr lang="en-US" sz="3900" b="1" dirty="0"/>
              <a:t>://drive.google.com/open?id=1FDZ8ag2utvEeWK7Mkx_502jWd75XBGwktgjWMAHBm34</a:t>
            </a:r>
            <a:endParaRPr lang="en-US" sz="3900" b="1" dirty="0" smtClean="0"/>
          </a:p>
          <a:p>
            <a:endParaRPr lang="en-US" sz="2600" dirty="0" smtClean="0"/>
          </a:p>
          <a:p>
            <a:endParaRPr lang="en-US" sz="2600" dirty="0" smtClean="0">
              <a:effectLst/>
            </a:endParaRPr>
          </a:p>
          <a:p>
            <a:pPr lvl="1"/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9455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CBB to Consider Loan Rules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In prep for analysis ask CBB reps to discuss offline whether they want to repeat for 2019 the rule if CBB hold a title one of them is automatically assigned the commitment</a:t>
            </a:r>
            <a:endParaRPr lang="en-US" sz="3300" dirty="0"/>
          </a:p>
          <a:p>
            <a:endParaRPr lang="en-US" sz="3300" dirty="0" smtClean="0"/>
          </a:p>
          <a:p>
            <a:endParaRPr lang="en-US" sz="3500" dirty="0" smtClean="0"/>
          </a:p>
          <a:p>
            <a:pPr marL="1691640" lvl="6" indent="0">
              <a:buNone/>
            </a:pPr>
            <a:endParaRPr lang="en-US" sz="2600" dirty="0" smtClean="0"/>
          </a:p>
          <a:p>
            <a:endParaRPr lang="en-US" sz="2600" dirty="0" smtClean="0">
              <a:effectLst/>
            </a:endParaRPr>
          </a:p>
          <a:p>
            <a:pPr lvl="1"/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65703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Communicating the </a:t>
            </a:r>
            <a:r>
              <a:rPr lang="en-US" dirty="0" smtClean="0"/>
              <a:t>Value of Shared Print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The </a:t>
            </a:r>
            <a:r>
              <a:rPr lang="en-US" sz="3300" dirty="0"/>
              <a:t>Partnership for Shared Book </a:t>
            </a:r>
            <a:r>
              <a:rPr lang="en-US" sz="3300" dirty="0" smtClean="0"/>
              <a:t>Collections &amp; EAST have been working on ways to communicate the value of shared print to difference audiences. 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 smtClean="0"/>
              <a:t>See these </a:t>
            </a:r>
            <a:r>
              <a:rPr lang="en-US" sz="3300" dirty="0" smtClean="0">
                <a:hlinkClick r:id="rId2"/>
              </a:rPr>
              <a:t>slides</a:t>
            </a:r>
            <a:r>
              <a:rPr lang="en-US" sz="3300" dirty="0" smtClean="0"/>
              <a:t> from EAST </a:t>
            </a:r>
            <a:r>
              <a:rPr lang="en-US" sz="3300" dirty="0"/>
              <a:t>member </a:t>
            </a:r>
            <a:r>
              <a:rPr lang="en-US" sz="3300" dirty="0" smtClean="0"/>
              <a:t>meeting &amp; p43 of the PDF “December Summit Attendees Packet Final” in the “MSCC” Google Folder</a:t>
            </a:r>
            <a:endParaRPr lang="en-US" sz="3300" dirty="0"/>
          </a:p>
          <a:p>
            <a:endParaRPr lang="en-US" sz="3300" dirty="0" smtClean="0"/>
          </a:p>
          <a:p>
            <a:endParaRPr lang="en-US" sz="3500" dirty="0" smtClean="0"/>
          </a:p>
          <a:p>
            <a:pPr marL="1691640" lvl="6" indent="0">
              <a:buNone/>
            </a:pPr>
            <a:endParaRPr lang="en-US" sz="2600" dirty="0" smtClean="0"/>
          </a:p>
          <a:p>
            <a:endParaRPr lang="en-US" sz="2600" dirty="0" smtClean="0">
              <a:effectLst/>
            </a:endParaRPr>
          </a:p>
          <a:p>
            <a:pPr lvl="1"/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5193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&amp; Scheduling Meeting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sz="3400" dirty="0" smtClean="0"/>
              <a:t>Work on completing data questionnaires before January 31</a:t>
            </a:r>
            <a:r>
              <a:rPr lang="en-US" sz="3400" baseline="30000" dirty="0" smtClean="0"/>
              <a:t>st</a:t>
            </a:r>
            <a:endParaRPr lang="en-US" sz="3400" dirty="0"/>
          </a:p>
          <a:p>
            <a:endParaRPr lang="en-US" sz="3400" dirty="0" smtClean="0"/>
          </a:p>
          <a:p>
            <a:r>
              <a:rPr lang="en-US" sz="3400" dirty="0" smtClean="0"/>
              <a:t>Add &amp; comment on </a:t>
            </a:r>
            <a:r>
              <a:rPr lang="en-US" sz="3400" dirty="0"/>
              <a:t>publishers in “Complete List of Publishers for </a:t>
            </a:r>
            <a:r>
              <a:rPr lang="en-US" sz="3400" dirty="0" smtClean="0"/>
              <a:t>2019” </a:t>
            </a:r>
          </a:p>
          <a:p>
            <a:endParaRPr lang="en-US" sz="3400" dirty="0"/>
          </a:p>
          <a:p>
            <a:r>
              <a:rPr lang="en-US" sz="3400" dirty="0" smtClean="0"/>
              <a:t>Add &amp; comment on comparator groups in “Comparator Group Suggestions”</a:t>
            </a:r>
          </a:p>
          <a:p>
            <a:pPr marL="0" indent="0">
              <a:buNone/>
            </a:pPr>
            <a:endParaRPr lang="en-US" sz="3400" dirty="0" smtClean="0"/>
          </a:p>
          <a:p>
            <a:pPr marL="0" indent="0">
              <a:buNone/>
            </a:pPr>
            <a:r>
              <a:rPr lang="en-US" sz="3400" b="1" dirty="0" smtClean="0"/>
              <a:t>Meet first or second week of February to finalize publishers list &amp; comparator groups in time for February 28</a:t>
            </a:r>
            <a:r>
              <a:rPr lang="en-US" sz="3400" b="1" baseline="30000" dirty="0" smtClean="0"/>
              <a:t>th</a:t>
            </a:r>
            <a:r>
              <a:rPr lang="en-US" sz="3400" b="1" dirty="0" smtClean="0"/>
              <a:t> deadline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243776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Review timeline for collection analysis</a:t>
            </a:r>
          </a:p>
          <a:p>
            <a:r>
              <a:rPr lang="en-US" dirty="0" smtClean="0"/>
              <a:t>Confirm scope of analysis </a:t>
            </a:r>
          </a:p>
          <a:p>
            <a:r>
              <a:rPr lang="en-US" dirty="0" smtClean="0"/>
              <a:t>Embargo on withdrawals </a:t>
            </a:r>
          </a:p>
          <a:p>
            <a:r>
              <a:rPr lang="en-US" dirty="0" smtClean="0"/>
              <a:t>Filling in SCS Data/Cataloguing Questionnaires</a:t>
            </a:r>
          </a:p>
          <a:p>
            <a:r>
              <a:rPr lang="en-US" dirty="0" smtClean="0"/>
              <a:t>Consider comparator groups </a:t>
            </a:r>
          </a:p>
          <a:p>
            <a:r>
              <a:rPr lang="en-US" dirty="0" smtClean="0"/>
              <a:t>Agree on special category flag (publishers list)</a:t>
            </a:r>
          </a:p>
          <a:p>
            <a:r>
              <a:rPr lang="en-US" dirty="0" smtClean="0"/>
              <a:t>CBB to consider loan rules</a:t>
            </a:r>
          </a:p>
          <a:p>
            <a:r>
              <a:rPr lang="en-US" dirty="0" smtClean="0"/>
              <a:t>Communicating benefits of shared print </a:t>
            </a:r>
          </a:p>
          <a:p>
            <a:r>
              <a:rPr lang="en-US" dirty="0" smtClean="0"/>
              <a:t>Next steps &amp; scheduling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Collections &amp; Operations Committee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b="1" dirty="0"/>
              <a:t>Joan Campbell</a:t>
            </a:r>
            <a:r>
              <a:rPr lang="en-US" sz="2800" dirty="0"/>
              <a:t>, Bowdoin College</a:t>
            </a:r>
          </a:p>
          <a:p>
            <a:r>
              <a:rPr lang="en-US" sz="2800" b="1" dirty="0"/>
              <a:t>Evelyn </a:t>
            </a:r>
            <a:r>
              <a:rPr lang="en-US" sz="2800" b="1" dirty="0" err="1"/>
              <a:t>Greenlaw</a:t>
            </a:r>
            <a:r>
              <a:rPr lang="en-US" sz="2800" dirty="0"/>
              <a:t>, University of Southern Maine</a:t>
            </a:r>
          </a:p>
          <a:p>
            <a:r>
              <a:rPr lang="en-US" sz="2800" b="1" dirty="0"/>
              <a:t>Patrick Layne</a:t>
            </a:r>
            <a:r>
              <a:rPr lang="en-US" sz="2800" dirty="0"/>
              <a:t>, Bangor Public Library</a:t>
            </a:r>
          </a:p>
          <a:p>
            <a:r>
              <a:rPr lang="en-US" sz="2800" b="1" dirty="0"/>
              <a:t>Jenna Mayotte</a:t>
            </a:r>
            <a:r>
              <a:rPr lang="en-US" sz="2800" dirty="0"/>
              <a:t>, Portland Public Library</a:t>
            </a:r>
          </a:p>
          <a:p>
            <a:r>
              <a:rPr lang="en-US" sz="2800" b="1" dirty="0"/>
              <a:t>Ana Noriega</a:t>
            </a:r>
            <a:r>
              <a:rPr lang="en-US" sz="2800" dirty="0"/>
              <a:t>, Colby College</a:t>
            </a:r>
          </a:p>
          <a:p>
            <a:r>
              <a:rPr lang="en-US" sz="2800" b="1" dirty="0"/>
              <a:t>Peggy O’Kane</a:t>
            </a:r>
            <a:r>
              <a:rPr lang="en-US" sz="2800" dirty="0"/>
              <a:t>, Maine State Library</a:t>
            </a:r>
          </a:p>
          <a:p>
            <a:r>
              <a:rPr lang="en-US" sz="2800" b="1" dirty="0"/>
              <a:t>Deb Rollins</a:t>
            </a:r>
            <a:r>
              <a:rPr lang="en-US" sz="2800" dirty="0"/>
              <a:t>, University of Maine, </a:t>
            </a:r>
            <a:r>
              <a:rPr lang="en-US" sz="2800" dirty="0" err="1"/>
              <a:t>Orono</a:t>
            </a:r>
            <a:endParaRPr lang="en-US" sz="2800" dirty="0"/>
          </a:p>
          <a:p>
            <a:r>
              <a:rPr lang="en-US" sz="2800" b="1" dirty="0" err="1"/>
              <a:t>Krystie</a:t>
            </a:r>
            <a:r>
              <a:rPr lang="en-US" sz="2800" b="1" dirty="0"/>
              <a:t> </a:t>
            </a:r>
            <a:r>
              <a:rPr lang="en-US" sz="2800" b="1" dirty="0" err="1"/>
              <a:t>Wilfong</a:t>
            </a:r>
            <a:r>
              <a:rPr lang="en-US" sz="2800" dirty="0"/>
              <a:t>, Bates College</a:t>
            </a:r>
          </a:p>
          <a:p>
            <a:r>
              <a:rPr lang="en-US" sz="2800" b="1" dirty="0"/>
              <a:t>Kathy Woodside</a:t>
            </a:r>
            <a:r>
              <a:rPr lang="en-US" sz="2800" dirty="0"/>
              <a:t>, </a:t>
            </a:r>
            <a:r>
              <a:rPr lang="en-US" sz="2800" dirty="0" err="1"/>
              <a:t>Jesup</a:t>
            </a:r>
            <a:r>
              <a:rPr lang="en-US" sz="2800" dirty="0"/>
              <a:t> Memorial Library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Systems/Cataloguing Support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Bates – </a:t>
            </a:r>
            <a:r>
              <a:rPr lang="en-US" b="1" dirty="0" smtClean="0"/>
              <a:t>Sharon Saunders</a:t>
            </a:r>
          </a:p>
          <a:p>
            <a:r>
              <a:rPr lang="en-US" dirty="0" smtClean="0"/>
              <a:t>Bowdoin </a:t>
            </a:r>
            <a:r>
              <a:rPr lang="en-US" dirty="0"/>
              <a:t>- </a:t>
            </a:r>
            <a:r>
              <a:rPr lang="en-US" b="1" dirty="0"/>
              <a:t>Kat </a:t>
            </a:r>
            <a:r>
              <a:rPr lang="en-US" b="1" dirty="0" err="1"/>
              <a:t>Stefko</a:t>
            </a:r>
            <a:r>
              <a:rPr lang="en-US" b="1" dirty="0"/>
              <a:t> </a:t>
            </a:r>
            <a:r>
              <a:rPr lang="en-US" b="1" dirty="0" smtClean="0"/>
              <a:t>&amp; </a:t>
            </a:r>
            <a:r>
              <a:rPr lang="en-US" b="1" dirty="0"/>
              <a:t>Mary </a:t>
            </a:r>
            <a:r>
              <a:rPr lang="en-US" b="1" dirty="0" err="1"/>
              <a:t>Macul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smtClean="0"/>
              <a:t>Colby – </a:t>
            </a:r>
            <a:r>
              <a:rPr lang="en-US" b="1" dirty="0" smtClean="0"/>
              <a:t>Katie Donahue </a:t>
            </a:r>
          </a:p>
          <a:p>
            <a:r>
              <a:rPr lang="en-US" dirty="0"/>
              <a:t>Minerva – </a:t>
            </a:r>
            <a:r>
              <a:rPr lang="en-US" b="1" dirty="0"/>
              <a:t>Sara Amato </a:t>
            </a:r>
            <a:r>
              <a:rPr lang="en-US" dirty="0"/>
              <a:t>(</a:t>
            </a:r>
            <a:r>
              <a:rPr lang="en-US" dirty="0" smtClean="0"/>
              <a:t>contracted data librarian)</a:t>
            </a:r>
          </a:p>
          <a:p>
            <a:r>
              <a:rPr lang="en-US" dirty="0" smtClean="0"/>
              <a:t>Portland Public </a:t>
            </a:r>
            <a:r>
              <a:rPr lang="en-US" dirty="0"/>
              <a:t>– </a:t>
            </a:r>
            <a:r>
              <a:rPr lang="en-US" b="1" dirty="0"/>
              <a:t>Kathleen </a:t>
            </a:r>
            <a:r>
              <a:rPr lang="en-US" b="1" dirty="0" err="1" smtClean="0"/>
              <a:t>Spahn</a:t>
            </a:r>
            <a:r>
              <a:rPr lang="en-US" dirty="0" smtClean="0"/>
              <a:t>, </a:t>
            </a:r>
            <a:r>
              <a:rPr lang="en-US" b="1" dirty="0"/>
              <a:t>Julie </a:t>
            </a:r>
            <a:r>
              <a:rPr lang="en-US" b="1" dirty="0" smtClean="0"/>
              <a:t>Wilcox</a:t>
            </a:r>
            <a:r>
              <a:rPr lang="en-US" dirty="0" smtClean="0"/>
              <a:t>, </a:t>
            </a:r>
            <a:r>
              <a:rPr lang="en-US" b="1" dirty="0"/>
              <a:t>Gabrielle </a:t>
            </a:r>
            <a:r>
              <a:rPr lang="en-US" b="1" dirty="0" err="1" smtClean="0"/>
              <a:t>Daniello</a:t>
            </a:r>
            <a:r>
              <a:rPr lang="en-US" dirty="0" smtClean="0"/>
              <a:t>, &amp; </a:t>
            </a:r>
            <a:r>
              <a:rPr lang="en-US" b="1" dirty="0"/>
              <a:t>Jessie </a:t>
            </a:r>
            <a:r>
              <a:rPr lang="en-US" b="1" dirty="0" smtClean="0"/>
              <a:t>Goodwin</a:t>
            </a:r>
            <a:endParaRPr lang="en-US" dirty="0" smtClean="0"/>
          </a:p>
          <a:p>
            <a:r>
              <a:rPr lang="en-US" dirty="0"/>
              <a:t>URSUS – </a:t>
            </a:r>
            <a:r>
              <a:rPr lang="en-US" b="1" dirty="0" err="1"/>
              <a:t>Alisia</a:t>
            </a:r>
            <a:r>
              <a:rPr lang="en-US" b="1" dirty="0"/>
              <a:t> Revitt </a:t>
            </a:r>
            <a:r>
              <a:rPr lang="en-US" dirty="0"/>
              <a:t>(Maine </a:t>
            </a:r>
            <a:r>
              <a:rPr lang="en-US" dirty="0" err="1"/>
              <a:t>InfoNet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27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/>
              <a:t>Data questionnaires completed*: January 31</a:t>
            </a:r>
          </a:p>
          <a:p>
            <a:pPr marL="0" indent="0">
              <a:buNone/>
            </a:pPr>
            <a:r>
              <a:rPr lang="en-US" sz="2800" b="1" dirty="0"/>
              <a:t>*Includes lists of in/out of scope locations, item types and item status as well as individual library item export maps</a:t>
            </a:r>
            <a:br>
              <a:rPr lang="en-US" sz="2800" b="1" dirty="0"/>
            </a:br>
            <a:endParaRPr lang="en-US" sz="2800" b="1" dirty="0"/>
          </a:p>
          <a:p>
            <a:r>
              <a:rPr lang="en-US" sz="2800" b="1" dirty="0" smtClean="0"/>
              <a:t>All </a:t>
            </a:r>
            <a:r>
              <a:rPr lang="en-US" sz="2800" b="1" dirty="0"/>
              <a:t>data extracts received: February 28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 smtClean="0"/>
          </a:p>
          <a:p>
            <a:r>
              <a:rPr lang="en-US" sz="2800" b="1" dirty="0" smtClean="0"/>
              <a:t>Comparator libraries &amp; special category flag </a:t>
            </a:r>
            <a:r>
              <a:rPr lang="en-US" sz="2800" b="1" dirty="0"/>
              <a:t>finalized: February </a:t>
            </a:r>
            <a:r>
              <a:rPr lang="en-US" sz="2800" b="1" dirty="0" smtClean="0"/>
              <a:t>28</a:t>
            </a:r>
            <a:endParaRPr lang="en-US" sz="2800" b="1" dirty="0"/>
          </a:p>
          <a:p>
            <a:endParaRPr lang="en-US" sz="2800" dirty="0"/>
          </a:p>
          <a:p>
            <a:r>
              <a:rPr lang="en-US" sz="2800" dirty="0" smtClean="0"/>
              <a:t>SCS </a:t>
            </a:r>
            <a:r>
              <a:rPr lang="en-US" sz="2800" dirty="0"/>
              <a:t>to validate, filter, cleanse normalize and structure the data: 8-12 week data processing window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5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SCS will load all data to </a:t>
            </a:r>
            <a:r>
              <a:rPr lang="en-US" sz="3200" dirty="0" err="1"/>
              <a:t>GreenGlass</a:t>
            </a:r>
            <a:r>
              <a:rPr lang="en-US" sz="3200" dirty="0"/>
              <a:t> by May 30</a:t>
            </a:r>
          </a:p>
          <a:p>
            <a:r>
              <a:rPr lang="en-US" sz="3200" dirty="0" smtClean="0"/>
              <a:t>Schedule </a:t>
            </a:r>
            <a:r>
              <a:rPr lang="en-US" sz="3200" dirty="0"/>
              <a:t>a variety of data review and retention model meetings: </a:t>
            </a:r>
            <a:r>
              <a:rPr lang="en-US" sz="3200" dirty="0" smtClean="0"/>
              <a:t>TBD</a:t>
            </a:r>
          </a:p>
          <a:p>
            <a:r>
              <a:rPr lang="en-US" sz="3200" dirty="0" smtClean="0"/>
              <a:t>Retention </a:t>
            </a:r>
            <a:r>
              <a:rPr lang="en-US" sz="3200" dirty="0"/>
              <a:t>model consensus: June </a:t>
            </a:r>
            <a:r>
              <a:rPr lang="en-US" sz="3200" dirty="0" smtClean="0"/>
              <a:t>28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commitments: July 31 (could be closer to 2-3 weeks) </a:t>
            </a:r>
            <a:endParaRPr lang="en-US" sz="3200" dirty="0" smtClean="0"/>
          </a:p>
          <a:p>
            <a:r>
              <a:rPr lang="en-US" sz="3200" dirty="0" smtClean="0"/>
              <a:t>Libraries </a:t>
            </a:r>
            <a:r>
              <a:rPr lang="en-US" sz="3200" dirty="0"/>
              <a:t>submit retention rejections: August 30</a:t>
            </a:r>
          </a:p>
          <a:p>
            <a:r>
              <a:rPr lang="en-US" sz="3200" dirty="0" err="1" smtClean="0"/>
              <a:t>GreenGlass</a:t>
            </a:r>
            <a:r>
              <a:rPr lang="en-US" sz="3200" dirty="0" smtClean="0"/>
              <a:t> </a:t>
            </a:r>
            <a:r>
              <a:rPr lang="en-US" sz="3200" dirty="0"/>
              <a:t>reloaded to reflect retention adjustments: Sep 20</a:t>
            </a:r>
          </a:p>
          <a:p>
            <a:r>
              <a:rPr lang="en-US" sz="3200" dirty="0" smtClean="0"/>
              <a:t>Libraries </a:t>
            </a:r>
            <a:r>
              <a:rPr lang="en-US" sz="3200" dirty="0"/>
              <a:t>load retention commitments into local ILS (and OCLC </a:t>
            </a:r>
            <a:r>
              <a:rPr lang="en-US" sz="3200" dirty="0" err="1"/>
              <a:t>WorldCat</a:t>
            </a:r>
            <a:r>
              <a:rPr lang="en-US" sz="3200" dirty="0"/>
              <a:t>): August-October 2019</a:t>
            </a:r>
          </a:p>
          <a:p>
            <a:pPr marL="0" indent="0">
              <a:buNone/>
            </a:pPr>
            <a:r>
              <a:rPr lang="en-US" sz="3000" dirty="0" smtClean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of Analysis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/>
              <a:t>In Scope:</a:t>
            </a:r>
          </a:p>
          <a:p>
            <a:pPr lvl="1"/>
            <a:r>
              <a:rPr lang="en-US" sz="10000" dirty="0" smtClean="0"/>
              <a:t>Circulating print monographs, pub </a:t>
            </a:r>
            <a:r>
              <a:rPr lang="en-US" sz="10000" dirty="0"/>
              <a:t>or </a:t>
            </a:r>
            <a:r>
              <a:rPr lang="en-US" sz="10000" dirty="0" smtClean="0"/>
              <a:t>acq. 2003-2012</a:t>
            </a:r>
          </a:p>
          <a:p>
            <a:pPr lvl="1"/>
            <a:r>
              <a:rPr lang="en-US" sz="10000" dirty="0" smtClean="0"/>
              <a:t>Juvenile titles (with caveats)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11200" dirty="0" smtClean="0"/>
              <a:t>Out </a:t>
            </a:r>
            <a:r>
              <a:rPr lang="en-US" sz="11200" dirty="0"/>
              <a:t>of Scope</a:t>
            </a:r>
          </a:p>
          <a:p>
            <a:pPr lvl="1"/>
            <a:r>
              <a:rPr lang="en-US" sz="10000" dirty="0" smtClean="0"/>
              <a:t>Monographs with existing MSCC commitments</a:t>
            </a:r>
          </a:p>
          <a:p>
            <a:pPr lvl="1"/>
            <a:r>
              <a:rPr lang="en-US" sz="10000" dirty="0" smtClean="0"/>
              <a:t>Serials (anything with record type ‘s’)</a:t>
            </a:r>
          </a:p>
          <a:p>
            <a:pPr lvl="1"/>
            <a:r>
              <a:rPr lang="en-US" sz="10000" dirty="0" smtClean="0"/>
              <a:t>Micro-formats/Fiche</a:t>
            </a:r>
          </a:p>
          <a:p>
            <a:pPr lvl="1"/>
            <a:r>
              <a:rPr lang="en-US" sz="10000" dirty="0" smtClean="0"/>
              <a:t>Government Documents</a:t>
            </a:r>
          </a:p>
          <a:p>
            <a:pPr lvl="1"/>
            <a:r>
              <a:rPr lang="en-US" sz="10000" dirty="0" smtClean="0"/>
              <a:t>Reference Books</a:t>
            </a:r>
          </a:p>
          <a:p>
            <a:pPr lvl="1"/>
            <a:r>
              <a:rPr lang="en-US" sz="10000" dirty="0" smtClean="0"/>
              <a:t>E-Books</a:t>
            </a:r>
          </a:p>
          <a:p>
            <a:pPr lvl="1"/>
            <a:r>
              <a:rPr lang="en-US" sz="10000" dirty="0" smtClean="0"/>
              <a:t>Music scores</a:t>
            </a:r>
          </a:p>
          <a:p>
            <a:pPr lvl="1"/>
            <a:r>
              <a:rPr lang="en-US" sz="10000" dirty="0" smtClean="0"/>
              <a:t>Lost/Damaged/Withdrawn items</a:t>
            </a:r>
          </a:p>
          <a:p>
            <a:pPr lvl="1"/>
            <a:r>
              <a:rPr lang="en-US" sz="10000" dirty="0"/>
              <a:t>Special Collections </a:t>
            </a:r>
            <a:endParaRPr lang="en-US" sz="10000" dirty="0" smtClean="0"/>
          </a:p>
          <a:p>
            <a:pPr lvl="1"/>
            <a:r>
              <a:rPr lang="en-US" sz="10000" dirty="0" smtClean="0"/>
              <a:t>Theses/Dissertations</a:t>
            </a:r>
          </a:p>
          <a:p>
            <a:pPr lvl="1"/>
            <a:r>
              <a:rPr lang="en-US" sz="10000" dirty="0" smtClean="0"/>
              <a:t>Maps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</a:t>
            </a:r>
            <a:r>
              <a:rPr lang="en-US" dirty="0"/>
              <a:t>of Analysis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Confirm, we are excluding ALL non-circulating areas?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All other locations, including off-site storage are in-scope</a:t>
            </a:r>
          </a:p>
          <a:p>
            <a:endParaRPr lang="en-US" sz="2800" dirty="0"/>
          </a:p>
          <a:p>
            <a:r>
              <a:rPr lang="en-US" sz="2800" dirty="0" smtClean="0"/>
              <a:t>Do any libraries plan on using in-house stats towards usage?</a:t>
            </a:r>
          </a:p>
          <a:p>
            <a:endParaRPr lang="en-US" sz="2800" dirty="0"/>
          </a:p>
          <a:p>
            <a:r>
              <a:rPr lang="en-US" sz="2800" dirty="0" smtClean="0"/>
              <a:t>Colby, how do you want to handle EAST &amp; </a:t>
            </a:r>
            <a:r>
              <a:rPr lang="en-US" sz="2800" dirty="0" err="1" smtClean="0"/>
              <a:t>HathiTrust</a:t>
            </a:r>
            <a:r>
              <a:rPr lang="en-US" sz="2800" dirty="0" smtClean="0"/>
              <a:t> commitments?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6201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Embargo on Withdrawals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200" dirty="0" smtClean="0"/>
              <a:t>Please don’t withdraw </a:t>
            </a:r>
            <a:r>
              <a:rPr lang="en-US" sz="3200" b="1" dirty="0" smtClean="0"/>
              <a:t>in-scope titles </a:t>
            </a:r>
            <a:r>
              <a:rPr lang="en-US" sz="3200" dirty="0" smtClean="0"/>
              <a:t>from time of data extract to late October when commitments recorded in ILSs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38236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6228</TotalTime>
  <Words>795</Words>
  <Application>Microsoft Office PowerPoint</Application>
  <PresentationFormat>On-screen Show (4:3)</PresentationFormat>
  <Paragraphs>144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Franklin Gothic Book</vt:lpstr>
      <vt:lpstr>Perpetua</vt:lpstr>
      <vt:lpstr>Wingdings 2</vt:lpstr>
      <vt:lpstr>MSCS Presentation Template</vt:lpstr>
      <vt:lpstr>MSCC Collections &amp; Operations Committee Meeting</vt:lpstr>
      <vt:lpstr>   Agenda</vt:lpstr>
      <vt:lpstr>Collections &amp; Operations Committee</vt:lpstr>
      <vt:lpstr> Systems/Cataloguing Support</vt:lpstr>
      <vt:lpstr>   Timeline</vt:lpstr>
      <vt:lpstr>   Timeline</vt:lpstr>
      <vt:lpstr>  Scope of Analysis </vt:lpstr>
      <vt:lpstr>  Scope of Analysis </vt:lpstr>
      <vt:lpstr> Embargo on Withdrawals</vt:lpstr>
      <vt:lpstr>Completing SCS Data &amp; Cataloguing Questionnaire </vt:lpstr>
      <vt:lpstr> Submitting Data to SCS</vt:lpstr>
      <vt:lpstr>Consider Comparator Groups</vt:lpstr>
      <vt:lpstr>Example of Comparator Groups</vt:lpstr>
      <vt:lpstr>Consider Special Category Flag</vt:lpstr>
      <vt:lpstr> CBB to Consider Loan Rules</vt:lpstr>
      <vt:lpstr>Communicating the Value of Shared Print</vt:lpstr>
      <vt:lpstr>Next Steps &amp; Scheduling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230</cp:revision>
  <dcterms:created xsi:type="dcterms:W3CDTF">2015-11-12T23:21:16Z</dcterms:created>
  <dcterms:modified xsi:type="dcterms:W3CDTF">2019-01-09T21:06:55Z</dcterms:modified>
</cp:coreProperties>
</file>