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96" r:id="rId2"/>
    <p:sldId id="392" r:id="rId3"/>
    <p:sldId id="393" r:id="rId4"/>
    <p:sldId id="394" r:id="rId5"/>
    <p:sldId id="379" r:id="rId6"/>
    <p:sldId id="391" r:id="rId7"/>
    <p:sldId id="395" r:id="rId8"/>
    <p:sldId id="396" r:id="rId9"/>
    <p:sldId id="397" r:id="rId10"/>
    <p:sldId id="398" r:id="rId11"/>
    <p:sldId id="401" r:id="rId12"/>
    <p:sldId id="400" r:id="rId13"/>
    <p:sldId id="403" r:id="rId14"/>
    <p:sldId id="4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BEF48E-EF63-45E5-84B6-E57251E89F4F}">
          <p14:sldIdLst>
            <p14:sldId id="296"/>
            <p14:sldId id="392"/>
            <p14:sldId id="393"/>
            <p14:sldId id="394"/>
            <p14:sldId id="379"/>
            <p14:sldId id="391"/>
            <p14:sldId id="395"/>
            <p14:sldId id="396"/>
            <p14:sldId id="397"/>
            <p14:sldId id="398"/>
            <p14:sldId id="401"/>
            <p14:sldId id="400"/>
            <p14:sldId id="403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75412" autoAdjust="0"/>
  </p:normalViewPr>
  <p:slideViewPr>
    <p:cSldViewPr>
      <p:cViewPr>
        <p:scale>
          <a:sx n="49" d="100"/>
          <a:sy n="49" d="100"/>
        </p:scale>
        <p:origin x="4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ECC5-15EE-4F93-81C4-1D24B0266072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D720-A50A-474E-BC2F-FE6C1276A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D720-A50A-474E-BC2F-FE6C1276A1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338332E-B99B-4ADC-B4B6-577BAE5335D4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sp>
        <p:nvSpPr>
          <p:cNvPr id="8" name="Rectangle 7">
            <a:extLst/>
          </p:cNvPr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6457952"/>
            <a:ext cx="742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7839" y="1135921"/>
            <a:ext cx="8181975" cy="4475171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839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66073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59505F6-1B69-4968-BF89-FE5C0BEFD179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29400" cy="457200"/>
          </a:xfrm>
        </p:spPr>
        <p:txBody>
          <a:bodyPr/>
          <a:lstStyle>
            <a:lvl1pPr algn="r">
              <a:defRPr sz="2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i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5164E7D-1E01-4B6C-B578-F219433202CF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B0AB9A3-AF26-47CA-AE23-68EDE5A07611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E121EAE9-8241-48B1-A011-91AE36E042C8}" type="datetime1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4648200"/>
            <a:ext cx="1333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 Revitt, Maine Shared Collection Librarian, University of Maine</a:t>
            </a:r>
          </a:p>
          <a:p>
            <a:r>
              <a:rPr lang="en-US" dirty="0" smtClean="0"/>
              <a:t>August 12, 2019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 of Proposed MSCC Retention Model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172200"/>
            <a:ext cx="46482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www.maineinfonet.org/mscs/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604804"/>
            <a:ext cx="2019300" cy="307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/>
              <a:t>	Possible Changes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Retain more: </a:t>
            </a:r>
          </a:p>
          <a:p>
            <a:pPr lvl="1"/>
            <a:r>
              <a:rPr lang="en-US" dirty="0" smtClean="0"/>
              <a:t>Committing </a:t>
            </a:r>
            <a:r>
              <a:rPr lang="en-US" dirty="0"/>
              <a:t>to titles with </a:t>
            </a:r>
            <a:r>
              <a:rPr lang="en-US" dirty="0" smtClean="0"/>
              <a:t>1-3 circs. </a:t>
            </a:r>
          </a:p>
          <a:p>
            <a:pPr lvl="1"/>
            <a:r>
              <a:rPr lang="en-US" dirty="0" smtClean="0"/>
              <a:t>Keep only 1 copy of higher </a:t>
            </a:r>
            <a:r>
              <a:rPr lang="en-US" dirty="0" err="1" smtClean="0"/>
              <a:t>circ</a:t>
            </a:r>
            <a:r>
              <a:rPr lang="en-US" dirty="0" smtClean="0"/>
              <a:t> to balance keeping wider range of titles</a:t>
            </a:r>
          </a:p>
          <a:p>
            <a:pPr lvl="2"/>
            <a:r>
              <a:rPr lang="en-US" dirty="0" smtClean="0"/>
              <a:t>Current model is a </a:t>
            </a:r>
            <a:r>
              <a:rPr lang="en-US" dirty="0"/>
              <a:t>major difference to original model &amp; may be seen as undermining philosophy &amp; reputation of MSCC </a:t>
            </a:r>
            <a:endParaRPr lang="en-US" dirty="0" smtClean="0"/>
          </a:p>
          <a:p>
            <a:pPr lvl="2"/>
            <a:r>
              <a:rPr lang="en-US" dirty="0" smtClean="0"/>
              <a:t>Numbers </a:t>
            </a:r>
            <a:r>
              <a:rPr lang="en-US" dirty="0"/>
              <a:t>game, developing model to fit desired </a:t>
            </a:r>
            <a:r>
              <a:rPr lang="en-US" dirty="0" smtClean="0"/>
              <a:t>percentages</a:t>
            </a:r>
            <a:endParaRPr lang="en-US" dirty="0"/>
          </a:p>
          <a:p>
            <a:r>
              <a:rPr lang="en-US" dirty="0" smtClean="0"/>
              <a:t>Retain fewer: </a:t>
            </a:r>
          </a:p>
          <a:p>
            <a:pPr lvl="1"/>
            <a:r>
              <a:rPr lang="en-US" dirty="0" smtClean="0"/>
              <a:t>Further limit to more recent transactions (last checkout)</a:t>
            </a:r>
          </a:p>
          <a:p>
            <a:pPr lvl="2"/>
            <a:r>
              <a:rPr lang="en-US" dirty="0" smtClean="0"/>
              <a:t>Space issues &amp; freedom to weed locally</a:t>
            </a:r>
          </a:p>
          <a:p>
            <a:pPr lvl="2"/>
            <a:r>
              <a:rPr lang="en-US" dirty="0" smtClean="0"/>
              <a:t>Currently doesn’t </a:t>
            </a:r>
            <a:r>
              <a:rPr lang="en-US" dirty="0"/>
              <a:t>take into account the copies of titles being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retained </a:t>
            </a:r>
            <a:r>
              <a:rPr lang="en-US" dirty="0"/>
              <a:t>by EAST libraries, duplicating commitments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Publics </a:t>
            </a:r>
            <a:r>
              <a:rPr lang="en-US" dirty="0" smtClean="0"/>
              <a:t>Retention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applies to </a:t>
            </a:r>
            <a:r>
              <a:rPr lang="en-US" dirty="0" smtClean="0"/>
              <a:t>Bangor, Portland pubic libraries and Minerva only:</a:t>
            </a:r>
          </a:p>
          <a:p>
            <a:r>
              <a:rPr lang="en-US" dirty="0" smtClean="0"/>
              <a:t>Rarity</a:t>
            </a:r>
            <a:endParaRPr lang="en-US" dirty="0" smtClean="0"/>
          </a:p>
          <a:p>
            <a:pPr lvl="1"/>
            <a:r>
              <a:rPr lang="en-US" dirty="0" smtClean="0"/>
              <a:t>Retain </a:t>
            </a:r>
            <a:r>
              <a:rPr lang="en-US" b="1" dirty="0" smtClean="0"/>
              <a:t>ALL copies</a:t>
            </a:r>
            <a:r>
              <a:rPr lang="en-US" dirty="0" smtClean="0"/>
              <a:t> of titles where fewer than 10 U.S. holding in OCLC </a:t>
            </a:r>
            <a:r>
              <a:rPr lang="en-US" dirty="0" err="1" smtClean="0"/>
              <a:t>WorldCat</a:t>
            </a:r>
            <a:r>
              <a:rPr lang="en-US" dirty="0" smtClean="0"/>
              <a:t> (Any edition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Retain </a:t>
            </a:r>
            <a:r>
              <a:rPr lang="en-US" b="1" dirty="0" smtClean="0"/>
              <a:t>1 copy </a:t>
            </a:r>
            <a:r>
              <a:rPr lang="en-US" dirty="0" smtClean="0"/>
              <a:t>of titles </a:t>
            </a:r>
            <a:r>
              <a:rPr lang="en-US" dirty="0" smtClean="0"/>
              <a:t>with 10 or more aggregate </a:t>
            </a:r>
            <a:r>
              <a:rPr lang="en-US" dirty="0" smtClean="0"/>
              <a:t>uses </a:t>
            </a:r>
            <a:r>
              <a:rPr lang="en-US" dirty="0" smtClean="0"/>
              <a:t>held </a:t>
            </a:r>
            <a:r>
              <a:rPr lang="en-US" dirty="0"/>
              <a:t>by </a:t>
            </a:r>
            <a:r>
              <a:rPr lang="en-US" dirty="0" smtClean="0"/>
              <a:t>1 or more libraries, with a last charge date after 2014 </a:t>
            </a:r>
            <a:r>
              <a:rPr lang="en-US" dirty="0" smtClean="0"/>
              <a:t>(Any </a:t>
            </a:r>
            <a:r>
              <a:rPr lang="en-US" dirty="0"/>
              <a:t>edition</a:t>
            </a:r>
            <a:r>
              <a:rPr lang="en-US" dirty="0" smtClean="0"/>
              <a:t>)</a:t>
            </a:r>
            <a:endParaRPr lang="en-US" dirty="0" smtClean="0"/>
          </a:p>
          <a:p>
            <a:pPr marL="320040" lvl="1" indent="0">
              <a:buNone/>
            </a:pPr>
            <a:endParaRPr lang="en-US" b="1" dirty="0" smtClean="0"/>
          </a:p>
          <a:p>
            <a:pPr marL="320040" lvl="1" indent="0">
              <a:buNone/>
            </a:pPr>
            <a:r>
              <a:rPr lang="en-US" b="1" dirty="0" smtClean="0"/>
              <a:t>Not retaining</a:t>
            </a:r>
          </a:p>
          <a:p>
            <a:pPr lvl="1"/>
            <a:r>
              <a:rPr lang="en-US" dirty="0" smtClean="0"/>
              <a:t>titles with 1-9 aggregate uses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itles with 10 or more uses pre-2014</a:t>
            </a:r>
          </a:p>
          <a:p>
            <a:pPr lvl="1"/>
            <a:r>
              <a:rPr lang="en-US" dirty="0" smtClean="0"/>
              <a:t>anything </a:t>
            </a:r>
            <a:r>
              <a:rPr lang="en-US" dirty="0" smtClean="0"/>
              <a:t>in our “ephemera” category 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existing MSCC commitments.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763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Arguments in Favor of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Still protecting content in the state, but less </a:t>
            </a:r>
            <a:r>
              <a:rPr lang="en-US" dirty="0"/>
              <a:t>burdensome </a:t>
            </a:r>
            <a:r>
              <a:rPr lang="en-US" dirty="0" smtClean="0"/>
              <a:t>than original commitments</a:t>
            </a:r>
          </a:p>
          <a:p>
            <a:r>
              <a:rPr lang="en-US" dirty="0" smtClean="0"/>
              <a:t>Uncomplicated and easy to explain &amp; apply</a:t>
            </a:r>
          </a:p>
          <a:p>
            <a:r>
              <a:rPr lang="en-US" dirty="0" smtClean="0"/>
              <a:t>Fairly equitable commitment levels across the group &amp; inline with </a:t>
            </a:r>
            <a:r>
              <a:rPr lang="en-US" dirty="0" smtClean="0"/>
              <a:t>academic libraries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Approved by Bangor Public &amp; Minerva libraries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14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Arguments Against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Retaining less content is in general a risk</a:t>
            </a: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Numbers game, developing model to fit desired </a:t>
            </a:r>
            <a:r>
              <a:rPr lang="en-US" sz="2600" dirty="0" smtClean="0"/>
              <a:t>percentages</a:t>
            </a:r>
            <a:endParaRPr lang="en-US" dirty="0" smtClean="0"/>
          </a:p>
          <a:p>
            <a:r>
              <a:rPr lang="en-US" dirty="0" smtClean="0"/>
              <a:t>Retaining only 1 copy also a risk, but consensus easier to replace</a:t>
            </a:r>
          </a:p>
        </p:txBody>
      </p:sp>
    </p:spTree>
    <p:extLst>
      <p:ext uri="{BB962C8B-B14F-4D97-AF65-F5344CB8AC3E}">
        <p14:creationId xmlns:p14="http://schemas.microsoft.com/office/powerpoint/2010/main" val="32141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Collection Analysis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28 ME libraries, mixture of academic and public, large &amp; small </a:t>
            </a:r>
          </a:p>
          <a:p>
            <a:r>
              <a:rPr lang="en-US" dirty="0" smtClean="0"/>
              <a:t>Analyzing approx. 422,000 print monographs, published or added between 2003-2012</a:t>
            </a:r>
          </a:p>
          <a:p>
            <a:r>
              <a:rPr lang="en-US" dirty="0" smtClean="0"/>
              <a:t>May-July, 2019 MSCC Collections &amp; Operations Committee used </a:t>
            </a:r>
            <a:r>
              <a:rPr lang="en-US" dirty="0" err="1" smtClean="0"/>
              <a:t>GreenGlass</a:t>
            </a:r>
            <a:r>
              <a:rPr lang="en-US" dirty="0" smtClean="0"/>
              <a:t> tool to analyze group collection</a:t>
            </a:r>
          </a:p>
          <a:p>
            <a:r>
              <a:rPr lang="en-US" dirty="0" smtClean="0"/>
              <a:t>Retention factors considered: </a:t>
            </a:r>
          </a:p>
          <a:p>
            <a:pPr lvl="1"/>
            <a:r>
              <a:rPr lang="en-US" dirty="0" smtClean="0"/>
              <a:t>Mixture of academics &amp; publics </a:t>
            </a:r>
          </a:p>
          <a:p>
            <a:pPr lvl="1"/>
            <a:r>
              <a:rPr lang="en-US" dirty="0" smtClean="0"/>
              <a:t>Overlap </a:t>
            </a:r>
            <a:r>
              <a:rPr lang="en-US" dirty="0" smtClean="0"/>
              <a:t>in group</a:t>
            </a:r>
          </a:p>
          <a:p>
            <a:pPr lvl="1"/>
            <a:r>
              <a:rPr lang="en-US" dirty="0" smtClean="0"/>
              <a:t>Circulation history</a:t>
            </a:r>
          </a:p>
          <a:p>
            <a:pPr lvl="1"/>
            <a:r>
              <a:rPr lang="en-US" dirty="0" smtClean="0"/>
              <a:t>Holdings levels in OCLC </a:t>
            </a:r>
            <a:r>
              <a:rPr lang="en-US" dirty="0" err="1" smtClean="0"/>
              <a:t>WorldCat</a:t>
            </a:r>
            <a:endParaRPr lang="en-US" dirty="0" smtClean="0"/>
          </a:p>
          <a:p>
            <a:pPr lvl="1"/>
            <a:r>
              <a:rPr lang="en-US" dirty="0" smtClean="0"/>
              <a:t>Availability in the </a:t>
            </a:r>
            <a:r>
              <a:rPr lang="en-US" dirty="0" err="1" smtClean="0"/>
              <a:t>HathiTrust</a:t>
            </a:r>
            <a:endParaRPr lang="en-US" dirty="0" smtClean="0"/>
          </a:p>
          <a:p>
            <a:pPr lvl="1"/>
            <a:r>
              <a:rPr lang="en-US" dirty="0" smtClean="0"/>
              <a:t>Commitments from regional shared print program EAST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  Guiding Principles &amp; Objectives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/>
              <a:t>Protecting </a:t>
            </a:r>
            <a:r>
              <a:rPr lang="en-US" sz="2600" dirty="0"/>
              <a:t>print monographs to ensure they remain accessible for library users in ME and beyond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Determine which titles should </a:t>
            </a:r>
            <a:r>
              <a:rPr lang="en-US" sz="2600" dirty="0" smtClean="0"/>
              <a:t>be </a:t>
            </a:r>
            <a:r>
              <a:rPr lang="en-US" sz="2600" dirty="0"/>
              <a:t>retained long-term </a:t>
            </a:r>
            <a:r>
              <a:rPr lang="en-US" sz="2600" dirty="0" smtClean="0"/>
              <a:t>&amp; </a:t>
            </a:r>
            <a:r>
              <a:rPr lang="en-US" sz="2600" dirty="0"/>
              <a:t>how many copies </a:t>
            </a:r>
            <a:endParaRPr lang="en-US" sz="26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/>
              <a:t>Equitably </a:t>
            </a:r>
            <a:r>
              <a:rPr lang="en-US" sz="2600" dirty="0"/>
              <a:t>distribute retention responsibility across the </a:t>
            </a:r>
            <a:r>
              <a:rPr lang="en-US" sz="2600" dirty="0" smtClean="0"/>
              <a:t>group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Determine categories of material that don’t need </a:t>
            </a:r>
            <a:r>
              <a:rPr lang="en-US" sz="2600" dirty="0" smtClean="0"/>
              <a:t>retention commitments</a:t>
            </a:r>
            <a:endParaRPr lang="en-US" sz="2600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Libraries may discard materials or not, once retention decisions are made, but downsizing is not the predominate focus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MSCC </a:t>
            </a:r>
            <a:r>
              <a:rPr lang="en-US" sz="2600" dirty="0" smtClean="0"/>
              <a:t>an </a:t>
            </a:r>
            <a:r>
              <a:rPr lang="en-US" sz="2600" dirty="0"/>
              <a:t>example for other </a:t>
            </a:r>
            <a:r>
              <a:rPr lang="en-US" sz="2600" dirty="0" smtClean="0"/>
              <a:t>programs </a:t>
            </a:r>
            <a:r>
              <a:rPr lang="en-US" sz="2600" dirty="0"/>
              <a:t>to follow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numbers of commitments from original analysis &amp; in some cases retaining </a:t>
            </a:r>
            <a:r>
              <a:rPr lang="en-US" dirty="0"/>
              <a:t>material </a:t>
            </a:r>
            <a:r>
              <a:rPr lang="en-US" dirty="0" smtClean="0"/>
              <a:t>would have </a:t>
            </a:r>
            <a:r>
              <a:rPr lang="en-US" dirty="0"/>
              <a:t>otherwise</a:t>
            </a:r>
            <a:r>
              <a:rPr lang="en-US" dirty="0" smtClean="0"/>
              <a:t> withdrawn 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libraries participating in 2019 analysis -- share retention burden</a:t>
            </a:r>
          </a:p>
          <a:p>
            <a:r>
              <a:rPr lang="en-US" dirty="0" smtClean="0"/>
              <a:t>71</a:t>
            </a:r>
            <a:r>
              <a:rPr lang="en-US" dirty="0" smtClean="0"/>
              <a:t>% only held by one library in </a:t>
            </a:r>
            <a:r>
              <a:rPr lang="en-US" dirty="0" smtClean="0"/>
              <a:t>group</a:t>
            </a:r>
          </a:p>
          <a:p>
            <a:r>
              <a:rPr lang="en-US" dirty="0"/>
              <a:t>Analyzing newer </a:t>
            </a:r>
            <a:r>
              <a:rPr lang="en-US" dirty="0" smtClean="0"/>
              <a:t>titles</a:t>
            </a:r>
            <a:endParaRPr lang="en-US" dirty="0" smtClean="0"/>
          </a:p>
          <a:p>
            <a:r>
              <a:rPr lang="en-US" dirty="0" smtClean="0"/>
              <a:t>MSCC no longer the only shared print program in the region</a:t>
            </a:r>
          </a:p>
          <a:p>
            <a:r>
              <a:rPr lang="en-US" dirty="0" smtClean="0"/>
              <a:t>Staff turnover, fresh perspectives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Results of Original Analysis</a:t>
            </a:r>
            <a:endParaRPr lang="en-US" dirty="0"/>
          </a:p>
        </p:txBody>
      </p:sp>
      <p:pic>
        <p:nvPicPr>
          <p:cNvPr id="7" name="Content Placeholder 6" descr="2015-02-15_100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797" r="-2797"/>
          <a:stretch>
            <a:fillRect/>
          </a:stretch>
        </p:blipFill>
        <p:spPr/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828800"/>
            <a:ext cx="5943600" cy="12954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6"/>
          <p:cNvSpPr>
            <a:spLocks noGrp="1"/>
          </p:cNvSpPr>
          <p:nvPr>
            <p:ph type="body" sz="quarter" idx="13"/>
          </p:nvPr>
        </p:nvSpPr>
        <p:spPr bwMode="auto">
          <a:xfrm>
            <a:off x="1502570" y="1147763"/>
            <a:ext cx="6136481" cy="486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/>
              <a:t>U.S. Shared Print Retentions by State</a:t>
            </a:r>
          </a:p>
        </p:txBody>
      </p:sp>
      <p:pic>
        <p:nvPicPr>
          <p:cNvPr id="26627" name="Picture 1" descr="States_wHath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0949"/>
            <a:ext cx="6858000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620566" y="3999311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17K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994547" y="4404123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47K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727597" y="2088357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279K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806678" y="4250532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17K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761310" y="3434955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37K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4624389" y="287059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410K</a:t>
            </a:r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6305551" y="380761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236K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4525566" y="221932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126K</a:t>
            </a:r>
          </a:p>
        </p:txBody>
      </p:sp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5062539" y="2499124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753K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6025753" y="5028011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100K</a:t>
            </a:r>
          </a:p>
        </p:txBody>
      </p:sp>
      <p:sp>
        <p:nvSpPr>
          <p:cNvPr id="26638" name="TextBox 16"/>
          <p:cNvSpPr txBox="1">
            <a:spLocks noChangeArrowheads="1"/>
          </p:cNvSpPr>
          <p:nvPr/>
        </p:nvSpPr>
        <p:spPr bwMode="auto">
          <a:xfrm>
            <a:off x="5866210" y="3144442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924K</a:t>
            </a: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160169" y="3139679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2.2M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668566" y="2750344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3.3M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6715126" y="2727724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3.6M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6334125" y="3574257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3.8M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1716883" y="368617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3.2M</a:t>
            </a:r>
          </a:p>
        </p:txBody>
      </p:sp>
      <p:sp>
        <p:nvSpPr>
          <p:cNvPr id="26644" name="TextBox 22"/>
          <p:cNvSpPr txBox="1">
            <a:spLocks noChangeArrowheads="1"/>
          </p:cNvSpPr>
          <p:nvPr/>
        </p:nvSpPr>
        <p:spPr bwMode="auto">
          <a:xfrm>
            <a:off x="7404497" y="239434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1.5M</a:t>
            </a:r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5473303" y="313253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1.9M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6374606" y="3062288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482K</a:t>
            </a:r>
          </a:p>
        </p:txBody>
      </p:sp>
      <p:sp>
        <p:nvSpPr>
          <p:cNvPr id="26647" name="TextBox 25"/>
          <p:cNvSpPr txBox="1">
            <a:spLocks noChangeArrowheads="1"/>
          </p:cNvSpPr>
          <p:nvPr/>
        </p:nvSpPr>
        <p:spPr bwMode="auto">
          <a:xfrm>
            <a:off x="7031833" y="2520553"/>
            <a:ext cx="4321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>
                <a:solidFill>
                  <a:srgbClr val="000000"/>
                </a:solidFill>
              </a:rPr>
              <a:t>141K</a:t>
            </a:r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7146133" y="2711053"/>
            <a:ext cx="4321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>
                <a:solidFill>
                  <a:srgbClr val="000000"/>
                </a:solidFill>
              </a:rPr>
              <a:t>253K</a:t>
            </a:r>
          </a:p>
        </p:txBody>
      </p:sp>
      <p:sp>
        <p:nvSpPr>
          <p:cNvPr id="26649" name="TextBox 28"/>
          <p:cNvSpPr txBox="1">
            <a:spLocks noChangeArrowheads="1"/>
          </p:cNvSpPr>
          <p:nvPr/>
        </p:nvSpPr>
        <p:spPr bwMode="auto">
          <a:xfrm>
            <a:off x="7083028" y="2826544"/>
            <a:ext cx="43219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solidFill>
                  <a:prstClr val="white"/>
                </a:solidFill>
              </a:rPr>
              <a:t>4.3M</a:t>
            </a:r>
          </a:p>
        </p:txBody>
      </p:sp>
      <p:sp>
        <p:nvSpPr>
          <p:cNvPr id="26650" name="TextBox 29"/>
          <p:cNvSpPr txBox="1">
            <a:spLocks noChangeArrowheads="1"/>
          </p:cNvSpPr>
          <p:nvPr/>
        </p:nvSpPr>
        <p:spPr bwMode="auto">
          <a:xfrm>
            <a:off x="6863953" y="3189686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707K</a:t>
            </a:r>
          </a:p>
        </p:txBody>
      </p:sp>
      <p:sp>
        <p:nvSpPr>
          <p:cNvPr id="26651" name="TextBox 31"/>
          <p:cNvSpPr txBox="1">
            <a:spLocks noChangeArrowheads="1"/>
          </p:cNvSpPr>
          <p:nvPr/>
        </p:nvSpPr>
        <p:spPr bwMode="auto">
          <a:xfrm>
            <a:off x="7035403" y="2950370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prstClr val="white"/>
                </a:solidFill>
              </a:rPr>
              <a:t>1.4M</a:t>
            </a:r>
          </a:p>
        </p:txBody>
      </p:sp>
      <p:sp>
        <p:nvSpPr>
          <p:cNvPr id="26652" name="TextBox 32"/>
          <p:cNvSpPr txBox="1">
            <a:spLocks noChangeArrowheads="1"/>
          </p:cNvSpPr>
          <p:nvPr/>
        </p:nvSpPr>
        <p:spPr bwMode="auto">
          <a:xfrm>
            <a:off x="6581776" y="3292079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113K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32947" y="3377804"/>
            <a:ext cx="433388" cy="178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63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2.8M</a:t>
            </a:r>
          </a:p>
        </p:txBody>
      </p: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6763941" y="3348038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9K</a:t>
            </a:r>
          </a:p>
        </p:txBody>
      </p:sp>
      <p:sp>
        <p:nvSpPr>
          <p:cNvPr id="26655" name="TextBox 35"/>
          <p:cNvSpPr txBox="1">
            <a:spLocks noChangeArrowheads="1"/>
          </p:cNvSpPr>
          <p:nvPr/>
        </p:nvSpPr>
        <p:spPr bwMode="auto">
          <a:xfrm>
            <a:off x="7208045" y="2992042"/>
            <a:ext cx="432197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75">
                <a:solidFill>
                  <a:srgbClr val="000000"/>
                </a:solidFill>
              </a:rPr>
              <a:t>166K</a:t>
            </a:r>
          </a:p>
        </p:txBody>
      </p:sp>
    </p:spTree>
    <p:extLst>
      <p:ext uri="{BB962C8B-B14F-4D97-AF65-F5344CB8AC3E}">
        <p14:creationId xmlns:p14="http://schemas.microsoft.com/office/powerpoint/2010/main" val="2404898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Academic Retention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applies to academic libraries &amp; MSL only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Rarity</a:t>
            </a:r>
            <a:endParaRPr lang="en-US" dirty="0" smtClean="0"/>
          </a:p>
          <a:p>
            <a:pPr lvl="1"/>
            <a:r>
              <a:rPr lang="en-US" dirty="0" smtClean="0"/>
              <a:t>Retain </a:t>
            </a:r>
            <a:r>
              <a:rPr lang="en-US" b="1" dirty="0" smtClean="0"/>
              <a:t>ALL copies</a:t>
            </a:r>
            <a:r>
              <a:rPr lang="en-US" dirty="0" smtClean="0"/>
              <a:t> of titles where fewer than 10 U.S. holding in OCLC </a:t>
            </a:r>
            <a:r>
              <a:rPr lang="en-US" dirty="0" err="1" smtClean="0"/>
              <a:t>WorldCat</a:t>
            </a:r>
            <a:r>
              <a:rPr lang="en-US" dirty="0" smtClean="0"/>
              <a:t> (Any edition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Retain </a:t>
            </a:r>
            <a:r>
              <a:rPr lang="en-US" b="1" dirty="0" smtClean="0"/>
              <a:t>2 copies </a:t>
            </a:r>
            <a:r>
              <a:rPr lang="en-US" dirty="0" smtClean="0"/>
              <a:t>of </a:t>
            </a:r>
            <a:r>
              <a:rPr lang="en-US" dirty="0" smtClean="0"/>
              <a:t>titles </a:t>
            </a:r>
            <a:r>
              <a:rPr lang="en-US" dirty="0" smtClean="0"/>
              <a:t>with </a:t>
            </a:r>
            <a:r>
              <a:rPr lang="en-US" dirty="0" smtClean="0"/>
              <a:t>8 or more aggregate </a:t>
            </a:r>
            <a:r>
              <a:rPr lang="en-US" dirty="0" smtClean="0"/>
              <a:t>uses </a:t>
            </a:r>
            <a:r>
              <a:rPr lang="en-US" dirty="0"/>
              <a:t>held by multiple libraries in </a:t>
            </a:r>
            <a:r>
              <a:rPr lang="en-US" dirty="0" smtClean="0"/>
              <a:t>group (</a:t>
            </a:r>
            <a:r>
              <a:rPr lang="en-US" dirty="0"/>
              <a:t>Any </a:t>
            </a:r>
            <a:r>
              <a:rPr lang="en-US" dirty="0"/>
              <a:t>edition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Retain </a:t>
            </a:r>
            <a:r>
              <a:rPr lang="en-US" b="1" dirty="0" smtClean="0"/>
              <a:t>1 copy </a:t>
            </a:r>
            <a:r>
              <a:rPr lang="en-US" dirty="0" smtClean="0"/>
              <a:t>of titles </a:t>
            </a:r>
            <a:r>
              <a:rPr lang="en-US" dirty="0" smtClean="0"/>
              <a:t>with 4 or more aggregate </a:t>
            </a:r>
            <a:r>
              <a:rPr lang="en-US" dirty="0" smtClean="0"/>
              <a:t>uses </a:t>
            </a:r>
            <a:r>
              <a:rPr lang="en-US" dirty="0" smtClean="0"/>
              <a:t>held </a:t>
            </a:r>
            <a:r>
              <a:rPr lang="en-US" dirty="0"/>
              <a:t>by only 1 </a:t>
            </a:r>
            <a:r>
              <a:rPr lang="en-US" dirty="0" smtClean="0"/>
              <a:t>library </a:t>
            </a:r>
            <a:r>
              <a:rPr lang="en-US" dirty="0"/>
              <a:t>(Any edition</a:t>
            </a:r>
            <a:r>
              <a:rPr lang="en-US" dirty="0" smtClean="0"/>
              <a:t>)</a:t>
            </a:r>
          </a:p>
          <a:p>
            <a:pPr marL="320040" lvl="1" indent="0">
              <a:buNone/>
            </a:pPr>
            <a:endParaRPr lang="en-US" b="1" dirty="0" smtClean="0"/>
          </a:p>
          <a:p>
            <a:pPr marL="320040" lvl="1" indent="0">
              <a:buNone/>
            </a:pPr>
            <a:r>
              <a:rPr lang="en-US" b="1" dirty="0" smtClean="0"/>
              <a:t>Not retaining</a:t>
            </a:r>
          </a:p>
          <a:p>
            <a:pPr lvl="1"/>
            <a:r>
              <a:rPr lang="en-US" dirty="0" smtClean="0"/>
              <a:t>titles with 1-3 aggregate uses </a:t>
            </a:r>
          </a:p>
          <a:p>
            <a:pPr lvl="1"/>
            <a:r>
              <a:rPr lang="en-US" dirty="0" smtClean="0"/>
              <a:t>titles held </a:t>
            </a:r>
            <a:r>
              <a:rPr lang="en-US" dirty="0"/>
              <a:t>by multiple </a:t>
            </a:r>
            <a:r>
              <a:rPr lang="en-US" dirty="0" smtClean="0"/>
              <a:t>libraries &amp; fewer </a:t>
            </a:r>
            <a:r>
              <a:rPr lang="en-US" dirty="0"/>
              <a:t>than 8 aggregate uses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anything </a:t>
            </a:r>
            <a:r>
              <a:rPr lang="en-US" dirty="0" smtClean="0"/>
              <a:t>in our “ephemera” category 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existing MSCC commitments.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36158"/>
            <a:ext cx="6410325" cy="65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Arguments in Favor of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Still protecting content in the state, but less </a:t>
            </a:r>
            <a:r>
              <a:rPr lang="en-US" dirty="0"/>
              <a:t>burdensome </a:t>
            </a:r>
            <a:r>
              <a:rPr lang="en-US" dirty="0" smtClean="0"/>
              <a:t>than original commitments</a:t>
            </a:r>
          </a:p>
          <a:p>
            <a:r>
              <a:rPr lang="en-US" dirty="0" smtClean="0"/>
              <a:t>Uncomplicated and easy to explain &amp; apply</a:t>
            </a:r>
          </a:p>
          <a:p>
            <a:r>
              <a:rPr lang="en-US" dirty="0" smtClean="0"/>
              <a:t>Fairly equitable commitment levels across the group &amp; inline with </a:t>
            </a:r>
            <a:r>
              <a:rPr lang="en-US" dirty="0" smtClean="0"/>
              <a:t>public libraries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Rule 1 </a:t>
            </a:r>
            <a:r>
              <a:rPr lang="en-US" dirty="0" smtClean="0"/>
              <a:t>consistent with original 2013 model -- keeping all copies of rare material </a:t>
            </a:r>
            <a:endParaRPr lang="en-US" dirty="0" smtClean="0"/>
          </a:p>
          <a:p>
            <a:r>
              <a:rPr lang="en-US" dirty="0" smtClean="0"/>
              <a:t>Keeping material in Maine, so less reliant on ILL for</a:t>
            </a:r>
            <a:br>
              <a:rPr lang="en-US" dirty="0" smtClean="0"/>
            </a:br>
            <a:r>
              <a:rPr lang="en-US" dirty="0" smtClean="0"/>
              <a:t> access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6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CS Presentatio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MSCS Presentation Template</Template>
  <TotalTime>5993</TotalTime>
  <Words>674</Words>
  <Application>Microsoft Office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Perpetua</vt:lpstr>
      <vt:lpstr>Wingdings 2</vt:lpstr>
      <vt:lpstr>MSCS Presentation Template</vt:lpstr>
      <vt:lpstr>Review of Proposed MSCC Retention Model </vt:lpstr>
      <vt:lpstr> Collection Analysis Work</vt:lpstr>
      <vt:lpstr>   Guiding Principles &amp; Objectives</vt:lpstr>
      <vt:lpstr>  What Has Changed?</vt:lpstr>
      <vt:lpstr> Results of Original Analysis</vt:lpstr>
      <vt:lpstr>PowerPoint Presentation</vt:lpstr>
      <vt:lpstr>Proposed Academic Retention Model</vt:lpstr>
      <vt:lpstr>PowerPoint Presentation</vt:lpstr>
      <vt:lpstr> Arguments in Favor of Model</vt:lpstr>
      <vt:lpstr>  Possible Changes</vt:lpstr>
      <vt:lpstr>Proposed Publics Retention Model</vt:lpstr>
      <vt:lpstr>PowerPoint Presentation</vt:lpstr>
      <vt:lpstr> Arguments in Favor of Model</vt:lpstr>
      <vt:lpstr> Arguments Against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Project Management &amp; Decision-Making</dc:title>
  <dc:creator>rollinsd</dc:creator>
  <cp:lastModifiedBy>Matthew Revitt</cp:lastModifiedBy>
  <cp:revision>240</cp:revision>
  <dcterms:created xsi:type="dcterms:W3CDTF">2015-02-19T13:47:09Z</dcterms:created>
  <dcterms:modified xsi:type="dcterms:W3CDTF">2019-08-12T19:03:15Z</dcterms:modified>
</cp:coreProperties>
</file>