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96" r:id="rId2"/>
    <p:sldId id="391" r:id="rId3"/>
    <p:sldId id="319" r:id="rId4"/>
    <p:sldId id="257" r:id="rId5"/>
    <p:sldId id="382" r:id="rId6"/>
    <p:sldId id="379" r:id="rId7"/>
    <p:sldId id="324" r:id="rId8"/>
    <p:sldId id="384" r:id="rId9"/>
    <p:sldId id="385" r:id="rId10"/>
    <p:sldId id="340" r:id="rId11"/>
    <p:sldId id="3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BEF48E-EF63-45E5-84B6-E57251E89F4F}">
          <p14:sldIdLst>
            <p14:sldId id="296"/>
            <p14:sldId id="391"/>
            <p14:sldId id="319"/>
            <p14:sldId id="257"/>
            <p14:sldId id="382"/>
            <p14:sldId id="379"/>
            <p14:sldId id="324"/>
            <p14:sldId id="384"/>
            <p14:sldId id="385"/>
            <p14:sldId id="340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93" autoAdjust="0"/>
    <p:restoredTop sz="75412" autoAdjust="0"/>
  </p:normalViewPr>
  <p:slideViewPr>
    <p:cSldViewPr>
      <p:cViewPr varScale="1">
        <p:scale>
          <a:sx n="39" d="100"/>
          <a:sy n="39" d="100"/>
        </p:scale>
        <p:origin x="32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ECC5-15EE-4F93-81C4-1D24B0266072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0D720-A50A-474E-BC2F-FE6C1276A1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0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7056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www.maineinfonet.org/mscs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1338332E-B99B-4ADC-B4B6-577BAE5335D4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3D527F"/>
              </a:solidFill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3D527F"/>
              </a:solidFill>
            </a:endParaRPr>
          </a:p>
        </p:txBody>
      </p:sp>
      <p:sp>
        <p:nvSpPr>
          <p:cNvPr id="8" name="Rectangle 7">
            <a:extLst/>
          </p:cNvPr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6457952"/>
            <a:ext cx="7429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7839" y="1135921"/>
            <a:ext cx="8181975" cy="4475171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839" y="220663"/>
            <a:ext cx="8181975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66073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C59505F6-1B69-4968-BF89-FE5C0BEFD179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629400" cy="457200"/>
          </a:xfrm>
        </p:spPr>
        <p:txBody>
          <a:bodyPr/>
          <a:lstStyle>
            <a:lvl1pPr algn="r">
              <a:defRPr sz="2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1" i="0" cap="none" baseline="0">
                <a:solidFill>
                  <a:schemeClr val="accent6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55164E7D-1E01-4B6C-B578-F219433202CF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4B0AB9A3-AF26-47CA-AE23-68EDE5A07611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E121EAE9-8241-48B1-A011-91AE36E042C8}" type="datetime1">
              <a:rPr lang="en-US" smtClean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612B009F-9D57-4AC8-A57F-B2CC4EFD4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705600" cy="4572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www.maineinfonet.org/mscs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4648200"/>
            <a:ext cx="1333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Matthew Revitt, Maine Shared Collection Librarian, University of Maine</a:t>
            </a:r>
          </a:p>
          <a:p>
            <a:r>
              <a:rPr lang="en-US" dirty="0" smtClean="0"/>
              <a:t>Larger Libraries Meeting</a:t>
            </a:r>
          </a:p>
          <a:p>
            <a:r>
              <a:rPr lang="en-US" dirty="0" smtClean="0"/>
              <a:t>December 14, 2018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Introduction (</a:t>
            </a:r>
            <a:r>
              <a:rPr lang="en-US" smtClean="0">
                <a:solidFill>
                  <a:schemeClr val="tx1"/>
                </a:solidFill>
              </a:rPr>
              <a:t>or </a:t>
            </a:r>
            <a:r>
              <a:rPr lang="en-US" smtClean="0">
                <a:solidFill>
                  <a:schemeClr val="tx1"/>
                </a:solidFill>
              </a:rPr>
              <a:t>reintroduction) </a:t>
            </a:r>
            <a:r>
              <a:rPr lang="en-US" dirty="0" smtClean="0">
                <a:solidFill>
                  <a:schemeClr val="tx1"/>
                </a:solidFill>
              </a:rPr>
              <a:t>to Maine Shared Collections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6172200"/>
            <a:ext cx="46482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www.maineinfonet.org/mscs/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604804"/>
            <a:ext cx="2019300" cy="307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Sustaining MSCC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the collective collection MSCC:</a:t>
            </a:r>
          </a:p>
          <a:p>
            <a:pPr lvl="1"/>
            <a:r>
              <a:rPr lang="en-US" dirty="0" smtClean="0"/>
              <a:t>41 libraries have participated in collection analysis service</a:t>
            </a:r>
          </a:p>
          <a:p>
            <a:pPr lvl="1"/>
            <a:r>
              <a:rPr lang="en-US" dirty="0" smtClean="0"/>
              <a:t>34 of those libraries have joined MSCC – now have 40 members!</a:t>
            </a:r>
          </a:p>
          <a:p>
            <a:r>
              <a:rPr lang="en-US" dirty="0" smtClean="0"/>
              <a:t>In 2019, analyzing titles too new to be considered as part of original work:</a:t>
            </a:r>
          </a:p>
          <a:p>
            <a:pPr lvl="1"/>
            <a:r>
              <a:rPr lang="en-US" dirty="0" smtClean="0"/>
              <a:t>28 members participating </a:t>
            </a:r>
          </a:p>
          <a:p>
            <a:pPr lvl="1"/>
            <a:r>
              <a:rPr lang="en-US" dirty="0" smtClean="0"/>
              <a:t>Working again with SCS</a:t>
            </a:r>
          </a:p>
          <a:p>
            <a:pPr lvl="1"/>
            <a:r>
              <a:rPr lang="en-US" dirty="0" smtClean="0"/>
              <a:t>Smaller pool of titles to consider (700k vs. 3 million)</a:t>
            </a:r>
          </a:p>
        </p:txBody>
      </p:sp>
    </p:spTree>
    <p:extLst>
      <p:ext uri="{BB962C8B-B14F-4D97-AF65-F5344CB8AC3E}">
        <p14:creationId xmlns:p14="http://schemas.microsoft.com/office/powerpoint/2010/main" val="33714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Issues to be Discussed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sz="11200" dirty="0" smtClean="0"/>
          </a:p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11200" dirty="0" smtClean="0"/>
              <a:t>Concerns regarding libraries being allocated retention for titles that doesn’t account for subject priorities or local usage: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11200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1200" dirty="0" smtClean="0"/>
              <a:t>Bates’ offsite storage facility for low circ. items which plan to weed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endParaRPr lang="en-US" sz="11200" dirty="0" smtClean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1200" dirty="0" smtClean="0"/>
              <a:t>Colby’s request to not be allocated science, economics, government and anthropology titles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sz="11200" dirty="0" smtClean="0"/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6"/>
          <p:cNvSpPr>
            <a:spLocks noGrp="1"/>
          </p:cNvSpPr>
          <p:nvPr>
            <p:ph type="body" sz="quarter" idx="13"/>
          </p:nvPr>
        </p:nvSpPr>
        <p:spPr bwMode="auto">
          <a:xfrm>
            <a:off x="1502570" y="1147763"/>
            <a:ext cx="6136481" cy="486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/>
              <a:t>U.S. Shared Print Retentions by State</a:t>
            </a:r>
          </a:p>
        </p:txBody>
      </p:sp>
      <p:pic>
        <p:nvPicPr>
          <p:cNvPr id="26627" name="Picture 1" descr="States_wHath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0949"/>
            <a:ext cx="6858000" cy="369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620566" y="3999311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17K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994547" y="4404123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47K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727597" y="2088357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279K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806678" y="4250532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17K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761310" y="3434955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37K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4624389" y="2870599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410K</a:t>
            </a:r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6305551" y="3807619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236K</a:t>
            </a: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4525566" y="2219326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126K</a:t>
            </a:r>
          </a:p>
        </p:txBody>
      </p:sp>
      <p:sp>
        <p:nvSpPr>
          <p:cNvPr id="26636" name="TextBox 14"/>
          <p:cNvSpPr txBox="1">
            <a:spLocks noChangeArrowheads="1"/>
          </p:cNvSpPr>
          <p:nvPr/>
        </p:nvSpPr>
        <p:spPr bwMode="auto">
          <a:xfrm>
            <a:off x="5062539" y="2499124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753K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6025753" y="5028011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100K</a:t>
            </a:r>
          </a:p>
        </p:txBody>
      </p:sp>
      <p:sp>
        <p:nvSpPr>
          <p:cNvPr id="26638" name="TextBox 16"/>
          <p:cNvSpPr txBox="1">
            <a:spLocks noChangeArrowheads="1"/>
          </p:cNvSpPr>
          <p:nvPr/>
        </p:nvSpPr>
        <p:spPr bwMode="auto">
          <a:xfrm>
            <a:off x="5866210" y="3144442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924K</a:t>
            </a: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5160169" y="3139679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2.2M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5668566" y="2750344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3.3M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6715126" y="2727724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3.6M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6334125" y="3574257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3.8M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1716883" y="3686176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3.2M</a:t>
            </a:r>
          </a:p>
        </p:txBody>
      </p:sp>
      <p:sp>
        <p:nvSpPr>
          <p:cNvPr id="26644" name="TextBox 22"/>
          <p:cNvSpPr txBox="1">
            <a:spLocks noChangeArrowheads="1"/>
          </p:cNvSpPr>
          <p:nvPr/>
        </p:nvSpPr>
        <p:spPr bwMode="auto">
          <a:xfrm>
            <a:off x="7404497" y="2394349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1.5M</a:t>
            </a:r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5473303" y="3132536"/>
            <a:ext cx="43219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prstClr val="white"/>
                </a:solidFill>
              </a:rPr>
              <a:t>1.9M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6374606" y="3062288"/>
            <a:ext cx="43338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000000"/>
                </a:solidFill>
              </a:rPr>
              <a:t>482K</a:t>
            </a:r>
          </a:p>
        </p:txBody>
      </p:sp>
      <p:sp>
        <p:nvSpPr>
          <p:cNvPr id="26647" name="TextBox 25"/>
          <p:cNvSpPr txBox="1">
            <a:spLocks noChangeArrowheads="1"/>
          </p:cNvSpPr>
          <p:nvPr/>
        </p:nvSpPr>
        <p:spPr bwMode="auto">
          <a:xfrm>
            <a:off x="7031833" y="2520553"/>
            <a:ext cx="4321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>
                <a:solidFill>
                  <a:srgbClr val="000000"/>
                </a:solidFill>
              </a:rPr>
              <a:t>141K</a:t>
            </a:r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7146133" y="2711053"/>
            <a:ext cx="4321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>
                <a:solidFill>
                  <a:srgbClr val="000000"/>
                </a:solidFill>
              </a:rPr>
              <a:t>253K</a:t>
            </a:r>
          </a:p>
        </p:txBody>
      </p:sp>
      <p:sp>
        <p:nvSpPr>
          <p:cNvPr id="26649" name="TextBox 28"/>
          <p:cNvSpPr txBox="1">
            <a:spLocks noChangeArrowheads="1"/>
          </p:cNvSpPr>
          <p:nvPr/>
        </p:nvSpPr>
        <p:spPr bwMode="auto">
          <a:xfrm>
            <a:off x="7083028" y="2826544"/>
            <a:ext cx="43219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solidFill>
                  <a:prstClr val="white"/>
                </a:solidFill>
              </a:rPr>
              <a:t>4.3M</a:t>
            </a:r>
          </a:p>
        </p:txBody>
      </p:sp>
      <p:sp>
        <p:nvSpPr>
          <p:cNvPr id="26650" name="TextBox 29"/>
          <p:cNvSpPr txBox="1">
            <a:spLocks noChangeArrowheads="1"/>
          </p:cNvSpPr>
          <p:nvPr/>
        </p:nvSpPr>
        <p:spPr bwMode="auto">
          <a:xfrm>
            <a:off x="6863953" y="3189686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srgbClr val="000000"/>
                </a:solidFill>
              </a:rPr>
              <a:t>707K</a:t>
            </a:r>
          </a:p>
        </p:txBody>
      </p:sp>
      <p:sp>
        <p:nvSpPr>
          <p:cNvPr id="26651" name="TextBox 31"/>
          <p:cNvSpPr txBox="1">
            <a:spLocks noChangeArrowheads="1"/>
          </p:cNvSpPr>
          <p:nvPr/>
        </p:nvSpPr>
        <p:spPr bwMode="auto">
          <a:xfrm>
            <a:off x="7035403" y="2950370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prstClr val="white"/>
                </a:solidFill>
              </a:rPr>
              <a:t>1.4M</a:t>
            </a:r>
          </a:p>
        </p:txBody>
      </p:sp>
      <p:sp>
        <p:nvSpPr>
          <p:cNvPr id="26652" name="TextBox 32"/>
          <p:cNvSpPr txBox="1">
            <a:spLocks noChangeArrowheads="1"/>
          </p:cNvSpPr>
          <p:nvPr/>
        </p:nvSpPr>
        <p:spPr bwMode="auto">
          <a:xfrm>
            <a:off x="6581776" y="3292079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srgbClr val="000000"/>
                </a:solidFill>
              </a:rPr>
              <a:t>113K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32947" y="3377804"/>
            <a:ext cx="433388" cy="1789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63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2.8M</a:t>
            </a:r>
          </a:p>
        </p:txBody>
      </p: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6763941" y="3348038"/>
            <a:ext cx="432197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25">
                <a:solidFill>
                  <a:srgbClr val="000000"/>
                </a:solidFill>
              </a:rPr>
              <a:t>9K</a:t>
            </a:r>
          </a:p>
        </p:txBody>
      </p:sp>
      <p:sp>
        <p:nvSpPr>
          <p:cNvPr id="26655" name="TextBox 35"/>
          <p:cNvSpPr txBox="1">
            <a:spLocks noChangeArrowheads="1"/>
          </p:cNvSpPr>
          <p:nvPr/>
        </p:nvSpPr>
        <p:spPr bwMode="auto">
          <a:xfrm>
            <a:off x="7208045" y="2992042"/>
            <a:ext cx="432197" cy="15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75">
                <a:solidFill>
                  <a:srgbClr val="000000"/>
                </a:solidFill>
              </a:rPr>
              <a:t>166K</a:t>
            </a:r>
          </a:p>
        </p:txBody>
      </p:sp>
    </p:spTree>
    <p:extLst>
      <p:ext uri="{BB962C8B-B14F-4D97-AF65-F5344CB8AC3E}">
        <p14:creationId xmlns:p14="http://schemas.microsoft.com/office/powerpoint/2010/main" val="2404898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Wanted a shared approach to managing legacy print collections for the long-term </a:t>
            </a:r>
          </a:p>
          <a:p>
            <a:r>
              <a:rPr lang="en-US" dirty="0" smtClean="0"/>
              <a:t>Able to build on existing trust &amp; resource sharing networks in Maine</a:t>
            </a:r>
          </a:p>
          <a:p>
            <a:r>
              <a:rPr lang="en-US" dirty="0"/>
              <a:t>Looking to be leaders in the print collection space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Project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6" y="3576637"/>
            <a:ext cx="16621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30000"/>
          <a:stretch>
            <a:fillRect/>
          </a:stretch>
        </p:blipFill>
        <p:spPr bwMode="auto">
          <a:xfrm>
            <a:off x="2209800" y="19050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 bwMode="auto">
          <a:xfrm>
            <a:off x="2209800" y="3733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5000"/>
          <a:stretch>
            <a:fillRect/>
          </a:stretch>
        </p:blipFill>
        <p:spPr bwMode="auto">
          <a:xfrm>
            <a:off x="4275667" y="4114800"/>
            <a:ext cx="22013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828800"/>
            <a:ext cx="1657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819400"/>
            <a:ext cx="2228850" cy="8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media.usm.maine.edu/~mcr/marketing/logos/web/Hlogo_rgb.png"/>
          <p:cNvPicPr>
            <a:picLocks noChangeAspect="1" noChangeArrowheads="1"/>
          </p:cNvPicPr>
          <p:nvPr/>
        </p:nvPicPr>
        <p:blipFill>
          <a:blip r:embed="rId8" cstate="print"/>
          <a:srcRect b="33835"/>
          <a:stretch>
            <a:fillRect/>
          </a:stretch>
        </p:blipFill>
        <p:spPr bwMode="auto">
          <a:xfrm>
            <a:off x="3276600" y="2895600"/>
            <a:ext cx="2562225" cy="8382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1828800"/>
            <a:ext cx="2976563" cy="9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2743200"/>
            <a:ext cx="2562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Original Collection Analysis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(IMLS</a:t>
            </a:r>
            <a:r>
              <a:rPr lang="en-US" sz="2800" dirty="0"/>
              <a:t>)   </a:t>
            </a:r>
            <a:r>
              <a:rPr lang="en-US" sz="2800" dirty="0" smtClean="0"/>
              <a:t> grant </a:t>
            </a:r>
            <a:r>
              <a:rPr lang="en-US" sz="2800" dirty="0"/>
              <a:t>of $821,065 to create a shared print collections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800" dirty="0"/>
              <a:t>strategy, grant period 2011 to </a:t>
            </a:r>
            <a:r>
              <a:rPr lang="en-US" sz="2800" dirty="0" smtClean="0"/>
              <a:t>2015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Worked with the vendor Sustainable Collection Services (SCS) to compare holdings across the group &amp; agree on criteria for:</a:t>
            </a:r>
          </a:p>
          <a:p>
            <a:pPr lvl="1"/>
            <a:r>
              <a:rPr lang="en-US" sz="2800" dirty="0" smtClean="0"/>
              <a:t>Which titles to commit to retain for 15-years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ow many copies to retain</a:t>
            </a:r>
          </a:p>
          <a:p>
            <a:pPr lvl="1"/>
            <a:r>
              <a:rPr lang="en-US" sz="2800" dirty="0" smtClean="0"/>
              <a:t>How retention commitments should be allocated to individual libraries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371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Results of Analysis</a:t>
            </a:r>
            <a:endParaRPr lang="en-US" dirty="0"/>
          </a:p>
        </p:txBody>
      </p:sp>
      <p:pic>
        <p:nvPicPr>
          <p:cNvPr id="7" name="Content Placeholder 6" descr="2015-02-15_100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797" r="-2797"/>
          <a:stretch>
            <a:fillRect/>
          </a:stretch>
        </p:blipFill>
        <p:spPr/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828800"/>
            <a:ext cx="5943600" cy="1295400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0B5CC"/>
                </a:solidFill>
              </a:rPr>
              <a:t>www.maineinfonet.org/mscs</a:t>
            </a:r>
            <a:endParaRPr lang="en-US" dirty="0">
              <a:solidFill>
                <a:srgbClr val="60B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Governance of MSCC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Following MSCS grant formed the Maine Shared Collections Cooperative</a:t>
            </a:r>
          </a:p>
          <a:p>
            <a:r>
              <a:rPr lang="en-US" dirty="0" smtClean="0"/>
              <a:t>Memorandum of Understanding acts member agreement and includes terms &amp; conditions of retention commitments</a:t>
            </a:r>
            <a:endParaRPr lang="en-US" dirty="0"/>
          </a:p>
          <a:p>
            <a:r>
              <a:rPr lang="en-US" sz="2600" dirty="0" smtClean="0"/>
              <a:t>There are policy </a:t>
            </a:r>
            <a:r>
              <a:rPr lang="en-US" sz="2600" dirty="0"/>
              <a:t>and </a:t>
            </a:r>
            <a:r>
              <a:rPr lang="en-US" sz="2600" dirty="0" smtClean="0"/>
              <a:t>procedures </a:t>
            </a:r>
            <a:r>
              <a:rPr lang="en-US" sz="2600" dirty="0"/>
              <a:t>for removing and transferring retention </a:t>
            </a:r>
            <a:r>
              <a:rPr lang="en-US" sz="2600" dirty="0" smtClean="0"/>
              <a:t>commitments &amp; recording commitments in ILSs</a:t>
            </a:r>
          </a:p>
          <a:p>
            <a:r>
              <a:rPr lang="en-US" dirty="0" smtClean="0"/>
              <a:t>Two standing committees Executive Committee &amp; Operations Committee</a:t>
            </a:r>
          </a:p>
          <a:p>
            <a:r>
              <a:rPr lang="en-US" sz="2600" dirty="0" err="1" smtClean="0"/>
              <a:t>UMaine</a:t>
            </a:r>
            <a:r>
              <a:rPr lang="en-US" sz="2600" dirty="0" smtClean="0"/>
              <a:t> established (and funded) role of Maine Shared Collections Librarian to oversee work</a:t>
            </a:r>
            <a:endParaRPr lang="en-US" sz="2600" dirty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14400" y="1828800"/>
            <a:ext cx="5943600" cy="1295400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0B5CC"/>
                </a:solidFill>
              </a:rPr>
              <a:t>www.maineinfonet.org/mscs</a:t>
            </a:r>
            <a:endParaRPr lang="en-US" dirty="0">
              <a:solidFill>
                <a:srgbClr val="60B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Governance - </a:t>
            </a:r>
            <a:r>
              <a:rPr lang="en-US" dirty="0"/>
              <a:t>Executive Committee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b="1" dirty="0"/>
              <a:t>Marjorie </a:t>
            </a:r>
            <a:r>
              <a:rPr lang="en-US" sz="2800" b="1" dirty="0" err="1"/>
              <a:t>Hassen</a:t>
            </a:r>
            <a:r>
              <a:rPr lang="en-US" sz="2800" dirty="0"/>
              <a:t>, Bowdoin College</a:t>
            </a:r>
          </a:p>
          <a:p>
            <a:r>
              <a:rPr lang="en-US" sz="2800" b="1" dirty="0"/>
              <a:t>Ben Treat</a:t>
            </a:r>
            <a:r>
              <a:rPr lang="en-US" sz="2800" dirty="0"/>
              <a:t>, Bangor Public Library</a:t>
            </a:r>
          </a:p>
          <a:p>
            <a:r>
              <a:rPr lang="en-US" sz="2800" b="1" dirty="0"/>
              <a:t>David Nutty</a:t>
            </a:r>
            <a:r>
              <a:rPr lang="en-US" sz="2800" dirty="0"/>
              <a:t>, University of Southern Maine</a:t>
            </a:r>
          </a:p>
          <a:p>
            <a:r>
              <a:rPr lang="en-US" sz="2800" b="1" dirty="0"/>
              <a:t>James Ritter</a:t>
            </a:r>
            <a:r>
              <a:rPr lang="en-US" sz="2800" dirty="0"/>
              <a:t>, Maine State Library</a:t>
            </a:r>
          </a:p>
          <a:p>
            <a:r>
              <a:rPr lang="en-US" sz="2800" b="1" dirty="0"/>
              <a:t>Joyce </a:t>
            </a:r>
            <a:r>
              <a:rPr lang="en-US" sz="2800" b="1" dirty="0" err="1"/>
              <a:t>Rumery</a:t>
            </a:r>
            <a:r>
              <a:rPr lang="en-US" sz="2800" dirty="0"/>
              <a:t>, University of </a:t>
            </a:r>
            <a:r>
              <a:rPr lang="en-US" sz="2800" dirty="0" smtClean="0"/>
              <a:t>Maine (chair)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r>
              <a:rPr lang="en-US" sz="2800" dirty="0" smtClean="0"/>
              <a:t>Main role: approving new members &amp; </a:t>
            </a:r>
          </a:p>
          <a:p>
            <a:pPr marL="320040" lvl="1" indent="0">
              <a:buNone/>
            </a:pPr>
            <a:r>
              <a:rPr lang="en-US" sz="2800" dirty="0" smtClean="0"/>
              <a:t>financial planning for 2019 analysis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84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Governance - </a:t>
            </a:r>
            <a:r>
              <a:rPr lang="en-US" dirty="0"/>
              <a:t>Collections &amp; Operations Committee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www.maineinfonet.org/mscs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500" b="1" dirty="0" smtClean="0"/>
              <a:t>Joan </a:t>
            </a:r>
            <a:r>
              <a:rPr lang="en-US" sz="2500" b="1" dirty="0"/>
              <a:t>Campbell</a:t>
            </a:r>
            <a:r>
              <a:rPr lang="en-US" sz="2500" dirty="0"/>
              <a:t>, Bowdoin College</a:t>
            </a:r>
          </a:p>
          <a:p>
            <a:r>
              <a:rPr lang="en-US" sz="2500" b="1" dirty="0"/>
              <a:t>Evelyn </a:t>
            </a:r>
            <a:r>
              <a:rPr lang="en-US" sz="2500" b="1" dirty="0" err="1"/>
              <a:t>Greenlaw</a:t>
            </a:r>
            <a:r>
              <a:rPr lang="en-US" sz="2500" dirty="0"/>
              <a:t>, University of Southern Maine</a:t>
            </a:r>
          </a:p>
          <a:p>
            <a:r>
              <a:rPr lang="en-US" sz="2500" b="1" dirty="0"/>
              <a:t>Patrick Layne</a:t>
            </a:r>
            <a:r>
              <a:rPr lang="en-US" sz="2500" dirty="0"/>
              <a:t>, Bangor Public Library</a:t>
            </a:r>
          </a:p>
          <a:p>
            <a:r>
              <a:rPr lang="en-US" sz="2500" b="1" dirty="0"/>
              <a:t>Jenna Mayotte</a:t>
            </a:r>
            <a:r>
              <a:rPr lang="en-US" sz="2500" dirty="0"/>
              <a:t>, Portland Public Library</a:t>
            </a:r>
          </a:p>
          <a:p>
            <a:r>
              <a:rPr lang="en-US" sz="2500" b="1" dirty="0"/>
              <a:t>Ana Noriega</a:t>
            </a:r>
            <a:r>
              <a:rPr lang="en-US" sz="2500" dirty="0"/>
              <a:t>, Colby College</a:t>
            </a:r>
          </a:p>
          <a:p>
            <a:r>
              <a:rPr lang="en-US" sz="2500" b="1" dirty="0"/>
              <a:t>Peggy O’Kane</a:t>
            </a:r>
            <a:r>
              <a:rPr lang="en-US" sz="2500" dirty="0"/>
              <a:t>, Maine State Library</a:t>
            </a:r>
          </a:p>
          <a:p>
            <a:r>
              <a:rPr lang="en-US" sz="2500" b="1" dirty="0"/>
              <a:t>Deb Rollins</a:t>
            </a:r>
            <a:r>
              <a:rPr lang="en-US" sz="2500" dirty="0"/>
              <a:t>, University of Maine, </a:t>
            </a:r>
            <a:r>
              <a:rPr lang="en-US" sz="2500" dirty="0" err="1"/>
              <a:t>Orono</a:t>
            </a:r>
            <a:endParaRPr lang="en-US" sz="2500" dirty="0"/>
          </a:p>
          <a:p>
            <a:r>
              <a:rPr lang="en-US" sz="2500" b="1" dirty="0" err="1"/>
              <a:t>Krystie</a:t>
            </a:r>
            <a:r>
              <a:rPr lang="en-US" sz="2500" b="1" dirty="0"/>
              <a:t> </a:t>
            </a:r>
            <a:r>
              <a:rPr lang="en-US" sz="2500" b="1" dirty="0" err="1"/>
              <a:t>Wilfong</a:t>
            </a:r>
            <a:r>
              <a:rPr lang="en-US" sz="2500" dirty="0"/>
              <a:t>, Bates College</a:t>
            </a:r>
          </a:p>
          <a:p>
            <a:r>
              <a:rPr lang="en-US" sz="2500" b="1" dirty="0"/>
              <a:t>Kathy Woodside</a:t>
            </a:r>
            <a:r>
              <a:rPr lang="en-US" sz="2500" dirty="0"/>
              <a:t>, </a:t>
            </a:r>
            <a:r>
              <a:rPr lang="en-US" sz="2500" dirty="0" err="1"/>
              <a:t>Jesup</a:t>
            </a:r>
            <a:r>
              <a:rPr lang="en-US" sz="2500" dirty="0"/>
              <a:t> Memorial </a:t>
            </a:r>
            <a:r>
              <a:rPr lang="en-US" sz="2500" dirty="0" smtClean="0"/>
              <a:t>Library (Minerva)</a:t>
            </a:r>
            <a:endParaRPr lang="en-US" sz="2500" dirty="0"/>
          </a:p>
          <a:p>
            <a:endParaRPr lang="en-US" sz="2500" dirty="0"/>
          </a:p>
          <a:p>
            <a:pPr marL="320040" lvl="1" indent="0">
              <a:buNone/>
            </a:pPr>
            <a:r>
              <a:rPr lang="en-US" sz="2500" dirty="0"/>
              <a:t>Main role: </a:t>
            </a:r>
            <a:r>
              <a:rPr lang="en-US" sz="2500" dirty="0" smtClean="0"/>
              <a:t>agreeing retention rules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136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CS Presentatio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MSCS Presentation Template</Template>
  <TotalTime>5505</TotalTime>
  <Words>459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Perpetua</vt:lpstr>
      <vt:lpstr>Wingdings 2</vt:lpstr>
      <vt:lpstr>MSCS Presentation Template</vt:lpstr>
      <vt:lpstr>Introduction (or reintroduction) to Maine Shared Collections</vt:lpstr>
      <vt:lpstr>PowerPoint Presentation</vt:lpstr>
      <vt:lpstr>  Background</vt:lpstr>
      <vt:lpstr>  Project Partners</vt:lpstr>
      <vt:lpstr> Original Collection Analysis </vt:lpstr>
      <vt:lpstr>  Results of Analysis</vt:lpstr>
      <vt:lpstr> Governance of MSCC</vt:lpstr>
      <vt:lpstr>Governance - Executive Committee</vt:lpstr>
      <vt:lpstr>Governance - Collections &amp; Operations Committee</vt:lpstr>
      <vt:lpstr>  Sustaining MSCC</vt:lpstr>
      <vt:lpstr> Issues to be Discussed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Communication, Project Management &amp; Decision-Making</dc:title>
  <dc:creator>rollinsd</dc:creator>
  <cp:lastModifiedBy>Matthew Revitt</cp:lastModifiedBy>
  <cp:revision>196</cp:revision>
  <dcterms:created xsi:type="dcterms:W3CDTF">2015-02-19T13:47:09Z</dcterms:created>
  <dcterms:modified xsi:type="dcterms:W3CDTF">2019-10-09T14:15:28Z</dcterms:modified>
</cp:coreProperties>
</file>