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56" r:id="rId2"/>
    <p:sldId id="288" r:id="rId3"/>
    <p:sldId id="297" r:id="rId4"/>
    <p:sldId id="290" r:id="rId5"/>
    <p:sldId id="289" r:id="rId6"/>
    <p:sldId id="292" r:id="rId7"/>
    <p:sldId id="293" r:id="rId8"/>
    <p:sldId id="295" r:id="rId9"/>
    <p:sldId id="298" r:id="rId10"/>
    <p:sldId id="300" r:id="rId11"/>
    <p:sldId id="299" r:id="rId12"/>
    <p:sldId id="29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BEF48E-EF63-45E5-84B6-E57251E89F4F}">
          <p14:sldIdLst>
            <p14:sldId id="256"/>
            <p14:sldId id="288"/>
            <p14:sldId id="297"/>
            <p14:sldId id="290"/>
            <p14:sldId id="289"/>
            <p14:sldId id="292"/>
            <p14:sldId id="293"/>
            <p14:sldId id="295"/>
            <p14:sldId id="298"/>
            <p14:sldId id="300"/>
            <p14:sldId id="299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3979" autoAdjust="0"/>
  </p:normalViewPr>
  <p:slideViewPr>
    <p:cSldViewPr>
      <p:cViewPr varScale="1">
        <p:scale>
          <a:sx n="61" d="100"/>
          <a:sy n="61" d="100"/>
        </p:scale>
        <p:origin x="17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ECC5-15EE-4F93-81C4-1D24B0266072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0D720-A50A-474E-BC2F-FE6C1276A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0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9008-98A6-4FFB-9327-B08DC8FB96E2}" type="datetime1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36F1-040A-4F78-87C0-FE63794DC212}" type="datetime1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332E-B99B-4ADC-B4B6-577BAE5335D4}" type="datetime1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05F6-1B69-4968-BF89-FE5C0BEFD179}" type="datetime1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6629400" cy="457200"/>
          </a:xfrm>
        </p:spPr>
        <p:txBody>
          <a:bodyPr/>
          <a:lstStyle>
            <a:lvl1pPr algn="r">
              <a:defRPr sz="20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1" i="0" cap="none" baseline="0">
                <a:solidFill>
                  <a:schemeClr val="accent6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4E7D-1E01-4B6C-B578-F219433202CF}" type="datetime1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B9A3-AF26-47CA-AE23-68EDE5A07611}" type="datetime1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EAE9-8241-48B1-A011-91AE36E042C8}" type="datetime1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8AF4-D835-4868-AE92-35158B91827D}" type="datetime1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26DC-B5EC-443B-8D6C-DD6457766B00}" type="datetime1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C52C-29BD-43F6-A557-3CD15702E6A6}" type="datetime1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88F6-378C-457D-8355-CBDDDFF831C7}" type="datetime1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B44C96-8AE9-4EE6-8AF1-48B079722684}" type="datetime1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6705600" cy="4572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www.maineinfonet.org/mscs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0" y="4648200"/>
            <a:ext cx="1333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b="1" i="0" kern="1200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905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Matthew Revitt, Maine Shared Collections </a:t>
            </a:r>
            <a:r>
              <a:rPr lang="en-US" sz="3200" dirty="0" smtClean="0"/>
              <a:t>Librarian</a:t>
            </a:r>
          </a:p>
          <a:p>
            <a:r>
              <a:rPr lang="en-US" sz="3200" dirty="0" smtClean="0"/>
              <a:t>University </a:t>
            </a:r>
            <a:endParaRPr lang="en-US" sz="3200" dirty="0" smtClean="0"/>
          </a:p>
          <a:p>
            <a:r>
              <a:rPr lang="en-US" sz="3200" dirty="0" smtClean="0"/>
              <a:t>of Maine</a:t>
            </a:r>
          </a:p>
          <a:p>
            <a:r>
              <a:rPr lang="en-US" sz="3200" dirty="0" smtClean="0"/>
              <a:t>PAN, June 21,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Looking Beyond Academic Libraries in Shared Print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6172200"/>
            <a:ext cx="464820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www.maineinfonet.org/mscs/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604804"/>
            <a:ext cx="2019300" cy="307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19035"/>
            <a:ext cx="2981325" cy="439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228600"/>
            <a:ext cx="37433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4038600" cy="5570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1" y="249716"/>
            <a:ext cx="3657600" cy="455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Conclusion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900" dirty="0"/>
              <a:t>Including more libraries shares the retention burden and lessons load of founding partners </a:t>
            </a:r>
            <a:endParaRPr lang="en-US" sz="2900" dirty="0" smtClean="0"/>
          </a:p>
          <a:p>
            <a:endParaRPr lang="en-US" sz="2900" dirty="0"/>
          </a:p>
          <a:p>
            <a:r>
              <a:rPr lang="en-US" sz="2900" dirty="0" smtClean="0"/>
              <a:t>Publics bring different perspectives to the table &amp; facilitated further multiple type collaboration </a:t>
            </a: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r>
              <a:rPr lang="en-US" sz="2900" dirty="0" smtClean="0"/>
              <a:t>Good </a:t>
            </a:r>
            <a:r>
              <a:rPr lang="en-US" sz="2900" dirty="0"/>
              <a:t>PR of working with Maine library </a:t>
            </a:r>
            <a:r>
              <a:rPr lang="en-US" sz="2900" dirty="0" smtClean="0"/>
              <a:t>community</a:t>
            </a:r>
          </a:p>
          <a:p>
            <a:endParaRPr lang="en-US" sz="2900" dirty="0" smtClean="0"/>
          </a:p>
          <a:p>
            <a:r>
              <a:rPr lang="en-US" sz="2900" dirty="0" smtClean="0"/>
              <a:t>PLA proposal hoping to spread word of shared print &amp; replicating MSCC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6120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Background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sz="4000" dirty="0" smtClean="0"/>
              <a:t>Founded in 2011, one of the original monograph shared print programs</a:t>
            </a:r>
          </a:p>
          <a:p>
            <a:pPr lvl="0"/>
            <a:endParaRPr lang="en-US" sz="4000" dirty="0"/>
          </a:p>
          <a:p>
            <a:pPr lvl="0"/>
            <a:r>
              <a:rPr lang="en-US" sz="4000" dirty="0" smtClean="0"/>
              <a:t>Eight founding libraries, unique mixture of public universities, private colleges, public libraries &amp; the state library</a:t>
            </a:r>
          </a:p>
          <a:p>
            <a:pPr lvl="0"/>
            <a:endParaRPr lang="en-US" sz="4000" dirty="0" smtClean="0"/>
          </a:p>
          <a:p>
            <a:r>
              <a:rPr lang="en-US" sz="4000" dirty="0" smtClean="0"/>
              <a:t>                  grant </a:t>
            </a:r>
            <a:r>
              <a:rPr lang="en-US" sz="4000" dirty="0"/>
              <a:t>of $821,065 to create a shared print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    collections strategy</a:t>
            </a:r>
            <a:r>
              <a:rPr lang="en-US" sz="4000" dirty="0"/>
              <a:t>, grant period 2011 to 2015</a:t>
            </a:r>
          </a:p>
          <a:p>
            <a:endParaRPr lang="en-US" sz="4000" dirty="0" smtClean="0"/>
          </a:p>
          <a:p>
            <a:r>
              <a:rPr lang="en-US" sz="4000" dirty="0" smtClean="0"/>
              <a:t>Worked </a:t>
            </a:r>
            <a:r>
              <a:rPr lang="en-US" sz="4000" dirty="0"/>
              <a:t>with SCS (pre OCLC &amp; </a:t>
            </a:r>
            <a:r>
              <a:rPr lang="en-US" sz="4000" dirty="0" err="1"/>
              <a:t>GreenGlass</a:t>
            </a:r>
            <a:r>
              <a:rPr lang="en-US" sz="4000" dirty="0" smtClean="0"/>
              <a:t>) on collection analysis &amp; collectively agreed to retain approx. 1.4 million titles for 15-years</a:t>
            </a:r>
            <a:endParaRPr lang="en-US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19475"/>
            <a:ext cx="1371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Founding Members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31843" y="1344222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Public universities:</a:t>
            </a:r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/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b="1" dirty="0"/>
              <a:t>Private colleges</a:t>
            </a:r>
            <a:r>
              <a:rPr lang="en-US" b="1" dirty="0" smtClean="0"/>
              <a:t>: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endParaRPr lang="en-US" sz="2200" dirty="0"/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b="1" dirty="0"/>
              <a:t>Public </a:t>
            </a:r>
            <a:r>
              <a:rPr lang="en-US" b="1" dirty="0" smtClean="0"/>
              <a:t>libraries &amp; the state library: </a:t>
            </a:r>
            <a:endParaRPr lang="en-US" b="1" dirty="0"/>
          </a:p>
          <a:p>
            <a:pPr marL="320040" lvl="1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700749"/>
            <a:ext cx="1657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30000"/>
          <a:stretch>
            <a:fillRect/>
          </a:stretch>
        </p:blipFill>
        <p:spPr bwMode="auto">
          <a:xfrm>
            <a:off x="3467100" y="3733800"/>
            <a:ext cx="152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2950" y="3733800"/>
            <a:ext cx="25622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5437" y="2084680"/>
            <a:ext cx="2976563" cy="92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media.usm.maine.edu/~mcr/marketing/logos/web/Hlogo_rgb.png"/>
          <p:cNvPicPr>
            <a:picLocks noChangeAspect="1" noChangeArrowheads="1"/>
          </p:cNvPicPr>
          <p:nvPr/>
        </p:nvPicPr>
        <p:blipFill>
          <a:blip r:embed="rId6" cstate="print"/>
          <a:srcRect b="33835"/>
          <a:stretch>
            <a:fillRect/>
          </a:stretch>
        </p:blipFill>
        <p:spPr bwMode="auto">
          <a:xfrm>
            <a:off x="4981575" y="2112157"/>
            <a:ext cx="2562225" cy="8382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59" y="5163489"/>
            <a:ext cx="166211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 bwMode="auto">
          <a:xfrm>
            <a:off x="2895600" y="5191436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b="25000"/>
          <a:stretch>
            <a:fillRect/>
          </a:stretch>
        </p:blipFill>
        <p:spPr bwMode="auto">
          <a:xfrm>
            <a:off x="5081128" y="5420922"/>
            <a:ext cx="220133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5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Commitment Totals from 2013-2014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1707627"/>
            <a:ext cx="7772400" cy="405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2019 Collection Analysis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162800" cy="42672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Analyzing titles </a:t>
            </a:r>
            <a:r>
              <a:rPr lang="en-US" sz="3000" dirty="0"/>
              <a:t>too new to be considered as part of original </a:t>
            </a:r>
            <a:r>
              <a:rPr lang="en-US" sz="3000" dirty="0" smtClean="0"/>
              <a:t>work (published or added between 2003-2012)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Smaller </a:t>
            </a:r>
            <a:r>
              <a:rPr lang="en-US" sz="3000" dirty="0"/>
              <a:t>pool of titles to consider (700k vs. 3 million</a:t>
            </a:r>
            <a:r>
              <a:rPr lang="en-US" sz="3000" dirty="0" smtClean="0"/>
              <a:t>)</a:t>
            </a:r>
          </a:p>
          <a:p>
            <a:endParaRPr lang="en-US" sz="3000" dirty="0" smtClean="0"/>
          </a:p>
          <a:p>
            <a:r>
              <a:rPr lang="en-US" sz="3000" dirty="0" smtClean="0"/>
              <a:t>Founding </a:t>
            </a:r>
            <a:r>
              <a:rPr lang="en-US" sz="3000" dirty="0"/>
              <a:t>members being joined by 20 additional members </a:t>
            </a:r>
            <a:r>
              <a:rPr lang="en-US" sz="3000" dirty="0" smtClean="0"/>
              <a:t>(</a:t>
            </a:r>
            <a:r>
              <a:rPr lang="en-US" sz="3000" dirty="0"/>
              <a:t>subset of 40 members), </a:t>
            </a:r>
            <a:r>
              <a:rPr lang="en-US" sz="3000" dirty="0" err="1"/>
              <a:t>inc.</a:t>
            </a:r>
            <a:r>
              <a:rPr lang="en-US" sz="3000" dirty="0"/>
              <a:t> some extremely small public </a:t>
            </a:r>
            <a:r>
              <a:rPr lang="en-US" sz="3000" dirty="0" smtClean="0"/>
              <a:t>libraries.</a:t>
            </a:r>
          </a:p>
          <a:p>
            <a:endParaRPr lang="en-US" sz="3000" dirty="0"/>
          </a:p>
          <a:p>
            <a:r>
              <a:rPr lang="en-US" sz="3000" dirty="0" smtClean="0"/>
              <a:t>Collection sizes ranging from 12k to 1 million print titles</a:t>
            </a:r>
            <a:endParaRPr lang="en-US" sz="3000" dirty="0"/>
          </a:p>
          <a:p>
            <a:endParaRPr lang="en-US" sz="30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38400" y="415637"/>
            <a:ext cx="3791748" cy="57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Similarities of Including Publics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Public libraries get the idea of shared efficiencies &amp; responsible withdrawals to ensure </a:t>
            </a:r>
            <a:r>
              <a:rPr lang="en-US" sz="2900" dirty="0"/>
              <a:t>material isn’t lost from the collective </a:t>
            </a:r>
            <a:r>
              <a:rPr lang="en-US" sz="2900" dirty="0" smtClean="0"/>
              <a:t>collection</a:t>
            </a:r>
          </a:p>
          <a:p>
            <a:endParaRPr lang="en-US" sz="2900" dirty="0" smtClean="0"/>
          </a:p>
          <a:p>
            <a:r>
              <a:rPr lang="en-US" sz="2900" dirty="0" smtClean="0"/>
              <a:t>Willing and enthusiastic (&amp; proud) to be playing their part in shared efforts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 with Including Publics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Very different philosophies &amp; reasons for being – publics more driven more by demand &amp; activity</a:t>
            </a:r>
          </a:p>
          <a:p>
            <a:endParaRPr lang="en-US" sz="2800" dirty="0" smtClean="0"/>
          </a:p>
          <a:p>
            <a:r>
              <a:rPr lang="en-US" sz="2800" dirty="0" smtClean="0"/>
              <a:t>Refresh collections more </a:t>
            </a:r>
            <a:r>
              <a:rPr lang="en-US" sz="2800" dirty="0"/>
              <a:t>frequently – </a:t>
            </a:r>
            <a:r>
              <a:rPr lang="en-US" sz="2800" dirty="0" smtClean="0"/>
              <a:t>less willing to retain low use legacy material </a:t>
            </a:r>
          </a:p>
          <a:p>
            <a:endParaRPr lang="en-US" sz="2800" dirty="0" smtClean="0"/>
          </a:p>
          <a:p>
            <a:r>
              <a:rPr lang="en-US" sz="2800" dirty="0" smtClean="0"/>
              <a:t>Choose to prioritize funding for public facing programming </a:t>
            </a:r>
            <a:r>
              <a:rPr lang="en-US" sz="2800" dirty="0"/>
              <a:t>– </a:t>
            </a:r>
            <a:r>
              <a:rPr lang="en-US" sz="2800" dirty="0" smtClean="0"/>
              <a:t>easier sell to stakeholders than behind the scenes 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 with Including Publics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Differing perspectives regarding usage and circulation levels between publics and academics </a:t>
            </a:r>
            <a:r>
              <a:rPr lang="en-US" sz="2400" dirty="0" smtClean="0"/>
              <a:t>– </a:t>
            </a:r>
            <a:r>
              <a:rPr lang="en-US" dirty="0"/>
              <a:t>factoring into retention rules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Retention </a:t>
            </a:r>
            <a:r>
              <a:rPr lang="en-US" dirty="0"/>
              <a:t>burdens at two founding publics made them hesitant about future commitments – add to the list of publishers not considered retention </a:t>
            </a:r>
            <a:r>
              <a:rPr lang="en-US" dirty="0" smtClean="0"/>
              <a:t>worthy &amp; </a:t>
            </a:r>
            <a:r>
              <a:rPr lang="en-US" dirty="0" err="1" smtClean="0"/>
              <a:t>inc.</a:t>
            </a:r>
            <a:r>
              <a:rPr lang="en-US" dirty="0" smtClean="0"/>
              <a:t> more public libraries in group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To be effective need critical mass of public libraries participating</a:t>
            </a:r>
          </a:p>
          <a:p>
            <a:endParaRPr lang="en-US" dirty="0"/>
          </a:p>
          <a:p>
            <a:r>
              <a:rPr lang="en-US" dirty="0" smtClean="0"/>
              <a:t>Public libraries bring unique </a:t>
            </a:r>
            <a:r>
              <a:rPr lang="en-US" dirty="0"/>
              <a:t>materials, not held by academic </a:t>
            </a:r>
            <a:r>
              <a:rPr lang="en-US" dirty="0" smtClean="0"/>
              <a:t>libraries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CS Presentation Templat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MSCS Presentation Template</Template>
  <TotalTime>6934</TotalTime>
  <Words>398</Words>
  <Application>Microsoft Office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Franklin Gothic Book</vt:lpstr>
      <vt:lpstr>Perpetua</vt:lpstr>
      <vt:lpstr>Wingdings 2</vt:lpstr>
      <vt:lpstr>MSCS Presentation Template</vt:lpstr>
      <vt:lpstr>Looking Beyond Academic Libraries in Shared Print </vt:lpstr>
      <vt:lpstr>   Background</vt:lpstr>
      <vt:lpstr>  Founding Members</vt:lpstr>
      <vt:lpstr>Commitment Totals from 2013-2014</vt:lpstr>
      <vt:lpstr> 2019 Collection Analysis</vt:lpstr>
      <vt:lpstr>PowerPoint Presentation</vt:lpstr>
      <vt:lpstr>Similarities of Including Publics</vt:lpstr>
      <vt:lpstr>Differences with Including Publics</vt:lpstr>
      <vt:lpstr>Differences with Including Publics</vt:lpstr>
      <vt:lpstr>PowerPoint Presentation</vt:lpstr>
      <vt:lpstr>PowerPoint Presentation</vt:lpstr>
      <vt:lpstr>  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Communication, Project Management &amp; Decision-Making</dc:title>
  <dc:creator>Matthew Revitt</dc:creator>
  <cp:lastModifiedBy>Matthew Revitt</cp:lastModifiedBy>
  <cp:revision>265</cp:revision>
  <dcterms:created xsi:type="dcterms:W3CDTF">2015-11-12T23:21:16Z</dcterms:created>
  <dcterms:modified xsi:type="dcterms:W3CDTF">2019-06-13T23:47:15Z</dcterms:modified>
</cp:coreProperties>
</file>